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 roundtripDataSignature="AMtx7mhSX/SjN+CR72IdfukEOn8d7Iei0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0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customschemas.google.com/relationships/presentationmetadata" Target="meta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 name="Google Shape;49;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0" name="Google Shape;5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1" name="Google Shape;191;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 name="Google Shape;63;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4" name="Google Shape;64;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 name="Google Shape;72;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3" name="Google Shape;73;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 name="Google Shape;88;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9" name="Google Shape;89;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 name="Google Shape;104;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5" name="Google Shape;105;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1" name="Google Shape;121;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5" name="Google Shape;145;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7" name="Google Shape;157;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 name="Google Shape;175;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6" name="Google Shape;176;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Slide 1 master">
  <p:cSld name="Slide 1 master">
    <p:spTree>
      <p:nvGrpSpPr>
        <p:cNvPr id="1" name="Shape 6"/>
        <p:cNvGrpSpPr/>
        <p:nvPr/>
      </p:nvGrpSpPr>
      <p:grpSpPr>
        <a:xfrm>
          <a:off x="0" y="0"/>
          <a:ext cx="0" cy="0"/>
          <a:chOff x="0" y="0"/>
          <a:chExt cx="0" cy="0"/>
        </a:xfrm>
      </p:grpSpPr>
      <p:pic>
        <p:nvPicPr>
          <p:cNvPr id="7" name="Google Shape;7;p12"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8" name="Google Shape;8;p12"/>
          <p:cNvSpPr/>
          <p:nvPr/>
        </p:nvSpPr>
        <p:spPr>
          <a:xfrm>
            <a:off x="0" y="0"/>
            <a:ext cx="14630400" cy="8229600"/>
          </a:xfrm>
          <a:prstGeom prst="rect">
            <a:avLst/>
          </a:prstGeom>
          <a:solidFill>
            <a:srgbClr val="FFFF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2"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lide 10 master">
  <p:cSld name="Slide 10 master">
    <p:spTree>
      <p:nvGrpSpPr>
        <p:cNvPr id="1" name="Shape 42"/>
        <p:cNvGrpSpPr/>
        <p:nvPr/>
      </p:nvGrpSpPr>
      <p:grpSpPr>
        <a:xfrm>
          <a:off x="0" y="0"/>
          <a:ext cx="0" cy="0"/>
          <a:chOff x="0" y="0"/>
          <a:chExt cx="0" cy="0"/>
        </a:xfrm>
      </p:grpSpPr>
      <p:pic>
        <p:nvPicPr>
          <p:cNvPr id="43" name="Google Shape;43;p2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4" name="Google Shape;44;p21"/>
          <p:cNvSpPr/>
          <p:nvPr/>
        </p:nvSpPr>
        <p:spPr>
          <a:xfrm>
            <a:off x="0" y="0"/>
            <a:ext cx="14630400" cy="8229600"/>
          </a:xfrm>
          <a:prstGeom prst="rect">
            <a:avLst/>
          </a:prstGeom>
          <a:solidFill>
            <a:srgbClr val="FFFF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21"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DEFAULT">
  <p:cSld name="DEFAULT">
    <p:spTree>
      <p:nvGrpSpPr>
        <p:cNvPr id="1" name="Shape 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lide 2 master">
  <p:cSld name="Slide 2 master">
    <p:spTree>
      <p:nvGrpSpPr>
        <p:cNvPr id="1" name="Shape 10"/>
        <p:cNvGrpSpPr/>
        <p:nvPr/>
      </p:nvGrpSpPr>
      <p:grpSpPr>
        <a:xfrm>
          <a:off x="0" y="0"/>
          <a:ext cx="0" cy="0"/>
          <a:chOff x="0" y="0"/>
          <a:chExt cx="0" cy="0"/>
        </a:xfrm>
      </p:grpSpPr>
      <p:pic>
        <p:nvPicPr>
          <p:cNvPr id="11" name="Google Shape;11;p1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2" name="Google Shape;12;p13"/>
          <p:cNvSpPr/>
          <p:nvPr/>
        </p:nvSpPr>
        <p:spPr>
          <a:xfrm>
            <a:off x="0" y="0"/>
            <a:ext cx="14630400" cy="8229600"/>
          </a:xfrm>
          <a:prstGeom prst="rect">
            <a:avLst/>
          </a:prstGeom>
          <a:solidFill>
            <a:srgbClr val="FFFF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3"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lide 3 master">
  <p:cSld name="Slide 3 master">
    <p:spTree>
      <p:nvGrpSpPr>
        <p:cNvPr id="1" name="Shape 14"/>
        <p:cNvGrpSpPr/>
        <p:nvPr/>
      </p:nvGrpSpPr>
      <p:grpSpPr>
        <a:xfrm>
          <a:off x="0" y="0"/>
          <a:ext cx="0" cy="0"/>
          <a:chOff x="0" y="0"/>
          <a:chExt cx="0" cy="0"/>
        </a:xfrm>
      </p:grpSpPr>
      <p:pic>
        <p:nvPicPr>
          <p:cNvPr id="15" name="Google Shape;15;p14"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16" name="Google Shape;16;p14"/>
          <p:cNvSpPr/>
          <p:nvPr/>
        </p:nvSpPr>
        <p:spPr>
          <a:xfrm>
            <a:off x="0" y="0"/>
            <a:ext cx="14630400" cy="8229600"/>
          </a:xfrm>
          <a:prstGeom prst="rect">
            <a:avLst/>
          </a:prstGeom>
          <a:solidFill>
            <a:srgbClr val="FFFF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Google Shape;17;p14"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lide 4 master">
  <p:cSld name="Slide 4 master">
    <p:spTree>
      <p:nvGrpSpPr>
        <p:cNvPr id="1" name="Shape 18"/>
        <p:cNvGrpSpPr/>
        <p:nvPr/>
      </p:nvGrpSpPr>
      <p:grpSpPr>
        <a:xfrm>
          <a:off x="0" y="0"/>
          <a:ext cx="0" cy="0"/>
          <a:chOff x="0" y="0"/>
          <a:chExt cx="0" cy="0"/>
        </a:xfrm>
      </p:grpSpPr>
      <p:pic>
        <p:nvPicPr>
          <p:cNvPr id="19" name="Google Shape;19;p15"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0" name="Google Shape;20;p15"/>
          <p:cNvSpPr/>
          <p:nvPr/>
        </p:nvSpPr>
        <p:spPr>
          <a:xfrm>
            <a:off x="0" y="0"/>
            <a:ext cx="14630400" cy="8229600"/>
          </a:xfrm>
          <a:prstGeom prst="rect">
            <a:avLst/>
          </a:prstGeom>
          <a:solidFill>
            <a:srgbClr val="FFFF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15"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lide 5 master">
  <p:cSld name="Slide 5 master">
    <p:spTree>
      <p:nvGrpSpPr>
        <p:cNvPr id="1" name="Shape 22"/>
        <p:cNvGrpSpPr/>
        <p:nvPr/>
      </p:nvGrpSpPr>
      <p:grpSpPr>
        <a:xfrm>
          <a:off x="0" y="0"/>
          <a:ext cx="0" cy="0"/>
          <a:chOff x="0" y="0"/>
          <a:chExt cx="0" cy="0"/>
        </a:xfrm>
      </p:grpSpPr>
      <p:pic>
        <p:nvPicPr>
          <p:cNvPr id="23" name="Google Shape;23;p16"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4" name="Google Shape;24;p16"/>
          <p:cNvSpPr/>
          <p:nvPr/>
        </p:nvSpPr>
        <p:spPr>
          <a:xfrm>
            <a:off x="0" y="0"/>
            <a:ext cx="14630400" cy="8229600"/>
          </a:xfrm>
          <a:prstGeom prst="rect">
            <a:avLst/>
          </a:prstGeom>
          <a:solidFill>
            <a:srgbClr val="FFFF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25;p16"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lide 6 master">
  <p:cSld name="Slide 6 master">
    <p:spTree>
      <p:nvGrpSpPr>
        <p:cNvPr id="1" name="Shape 26"/>
        <p:cNvGrpSpPr/>
        <p:nvPr/>
      </p:nvGrpSpPr>
      <p:grpSpPr>
        <a:xfrm>
          <a:off x="0" y="0"/>
          <a:ext cx="0" cy="0"/>
          <a:chOff x="0" y="0"/>
          <a:chExt cx="0" cy="0"/>
        </a:xfrm>
      </p:grpSpPr>
      <p:pic>
        <p:nvPicPr>
          <p:cNvPr id="27" name="Google Shape;27;p1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28" name="Google Shape;28;p17"/>
          <p:cNvSpPr/>
          <p:nvPr/>
        </p:nvSpPr>
        <p:spPr>
          <a:xfrm>
            <a:off x="0" y="0"/>
            <a:ext cx="14630400" cy="8229600"/>
          </a:xfrm>
          <a:prstGeom prst="rect">
            <a:avLst/>
          </a:prstGeom>
          <a:solidFill>
            <a:srgbClr val="FFFF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17"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lide 7 master">
  <p:cSld name="Slide 7 master">
    <p:spTree>
      <p:nvGrpSpPr>
        <p:cNvPr id="1" name="Shape 30"/>
        <p:cNvGrpSpPr/>
        <p:nvPr/>
      </p:nvGrpSpPr>
      <p:grpSpPr>
        <a:xfrm>
          <a:off x="0" y="0"/>
          <a:ext cx="0" cy="0"/>
          <a:chOff x="0" y="0"/>
          <a:chExt cx="0" cy="0"/>
        </a:xfrm>
      </p:grpSpPr>
      <p:pic>
        <p:nvPicPr>
          <p:cNvPr id="31" name="Google Shape;31;p18"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2" name="Google Shape;32;p18"/>
          <p:cNvSpPr/>
          <p:nvPr/>
        </p:nvSpPr>
        <p:spPr>
          <a:xfrm>
            <a:off x="0" y="0"/>
            <a:ext cx="14630400" cy="8229600"/>
          </a:xfrm>
          <a:prstGeom prst="rect">
            <a:avLst/>
          </a:prstGeom>
          <a:solidFill>
            <a:srgbClr val="FFFF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18"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lide 8 master">
  <p:cSld name="Slide 8 master">
    <p:spTree>
      <p:nvGrpSpPr>
        <p:cNvPr id="1" name="Shape 34"/>
        <p:cNvGrpSpPr/>
        <p:nvPr/>
      </p:nvGrpSpPr>
      <p:grpSpPr>
        <a:xfrm>
          <a:off x="0" y="0"/>
          <a:ext cx="0" cy="0"/>
          <a:chOff x="0" y="0"/>
          <a:chExt cx="0" cy="0"/>
        </a:xfrm>
      </p:grpSpPr>
      <p:pic>
        <p:nvPicPr>
          <p:cNvPr id="35" name="Google Shape;35;p19"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6" name="Google Shape;36;p19"/>
          <p:cNvSpPr/>
          <p:nvPr/>
        </p:nvSpPr>
        <p:spPr>
          <a:xfrm>
            <a:off x="0" y="0"/>
            <a:ext cx="14630400" cy="8229600"/>
          </a:xfrm>
          <a:prstGeom prst="rect">
            <a:avLst/>
          </a:prstGeom>
          <a:solidFill>
            <a:srgbClr val="FFFF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19"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lide 9 master">
  <p:cSld name="Slide 9 master">
    <p:spTree>
      <p:nvGrpSpPr>
        <p:cNvPr id="1" name="Shape 38"/>
        <p:cNvGrpSpPr/>
        <p:nvPr/>
      </p:nvGrpSpPr>
      <p:grpSpPr>
        <a:xfrm>
          <a:off x="0" y="0"/>
          <a:ext cx="0" cy="0"/>
          <a:chOff x="0" y="0"/>
          <a:chExt cx="0" cy="0"/>
        </a:xfrm>
      </p:grpSpPr>
      <p:pic>
        <p:nvPicPr>
          <p:cNvPr id="39" name="Google Shape;39;p20"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0" name="Google Shape;40;p20"/>
          <p:cNvSpPr/>
          <p:nvPr/>
        </p:nvSpPr>
        <p:spPr>
          <a:xfrm>
            <a:off x="0" y="0"/>
            <a:ext cx="14630400" cy="8229600"/>
          </a:xfrm>
          <a:prstGeom prst="rect">
            <a:avLst/>
          </a:prstGeom>
          <a:solidFill>
            <a:srgbClr val="FFFFFF">
              <a:alpha val="9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20" descr="preencoded.png">
            <a:hlinkClick r:id="rId3"/>
          </p:cNvPr>
          <p:cNvPicPr preferRelativeResize="0"/>
          <p:nvPr/>
        </p:nvPicPr>
        <p:blipFill rotWithShape="1">
          <a:blip r:embed="rId4">
            <a:alphaModFix/>
          </a:blip>
          <a:srcRect/>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1"/>
        <p:cNvGrpSpPr/>
        <p:nvPr/>
      </p:nvGrpSpPr>
      <p:grpSpPr>
        <a:xfrm>
          <a:off x="0" y="0"/>
          <a:ext cx="0" cy="0"/>
          <a:chOff x="0" y="0"/>
          <a:chExt cx="0" cy="0"/>
        </a:xfrm>
      </p:grpSpPr>
      <p:sp>
        <p:nvSpPr>
          <p:cNvPr id="52" name="Google Shape;52;p1"/>
          <p:cNvSpPr/>
          <p:nvPr/>
        </p:nvSpPr>
        <p:spPr>
          <a:xfrm>
            <a:off x="837724" y="1379190"/>
            <a:ext cx="12154800" cy="704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4400"/>
              <a:buFont typeface="Arial"/>
              <a:buNone/>
            </a:pPr>
            <a:r>
              <a:rPr lang="en-US" sz="4400" b="0" i="0" u="none" strike="noStrike" cap="none" dirty="0" err="1">
                <a:solidFill>
                  <a:srgbClr val="000000"/>
                </a:solidFill>
                <a:latin typeface="Arial"/>
                <a:ea typeface="Arial"/>
                <a:cs typeface="Arial"/>
                <a:sym typeface="Arial"/>
              </a:rPr>
              <a:t>Hackforge</a:t>
            </a:r>
            <a:r>
              <a:rPr lang="en-US" sz="4400" b="0" i="0" u="none" strike="noStrike" cap="none" dirty="0">
                <a:solidFill>
                  <a:srgbClr val="000000"/>
                </a:solidFill>
                <a:latin typeface="Arial"/>
                <a:ea typeface="Arial"/>
                <a:cs typeface="Arial"/>
                <a:sym typeface="Arial"/>
              </a:rPr>
              <a:t> - AI </a:t>
            </a:r>
            <a:r>
              <a:rPr lang="en-US" sz="4400" dirty="0">
                <a:solidFill>
                  <a:schemeClr val="dk1"/>
                </a:solidFill>
              </a:rPr>
              <a:t>Hackathon</a:t>
            </a:r>
            <a:endParaRPr sz="4400" b="0" i="0" u="none" strike="noStrike" cap="none" dirty="0">
              <a:solidFill>
                <a:schemeClr val="dk1"/>
              </a:solidFill>
              <a:latin typeface="Calibri"/>
              <a:ea typeface="Calibri"/>
              <a:cs typeface="Calibri"/>
              <a:sym typeface="Calibri"/>
            </a:endParaRPr>
          </a:p>
        </p:txBody>
      </p:sp>
      <p:sp>
        <p:nvSpPr>
          <p:cNvPr id="53" name="Google Shape;53;p1"/>
          <p:cNvSpPr/>
          <p:nvPr/>
        </p:nvSpPr>
        <p:spPr>
          <a:xfrm>
            <a:off x="837724" y="2569946"/>
            <a:ext cx="12954952"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272525"/>
              </a:buClr>
              <a:buSzPts val="1850"/>
              <a:buFont typeface="Arial"/>
              <a:buNone/>
            </a:pPr>
            <a:r>
              <a:rPr lang="en-US" sz="1800" b="1" i="0" u="none" strike="noStrike" cap="none" dirty="0">
                <a:solidFill>
                  <a:srgbClr val="272525"/>
                </a:solidFill>
                <a:latin typeface="Arial"/>
                <a:ea typeface="Arial"/>
                <a:cs typeface="Arial"/>
                <a:sym typeface="Arial"/>
              </a:rPr>
              <a:t>Problem Statement Chosen</a:t>
            </a:r>
            <a:r>
              <a:rPr lang="en-US" b="1" i="0" u="none" strike="noStrike" cap="none" dirty="0">
                <a:solidFill>
                  <a:srgbClr val="272525"/>
                </a:solidFill>
                <a:latin typeface="Arial"/>
                <a:ea typeface="Arial"/>
                <a:cs typeface="Arial"/>
                <a:sym typeface="Arial"/>
              </a:rPr>
              <a:t>:</a:t>
            </a:r>
            <a:r>
              <a:rPr lang="en-US" sz="1600" b="1" i="0" u="none" strike="noStrike" cap="none" dirty="0">
                <a:solidFill>
                  <a:srgbClr val="272525"/>
                </a:solidFill>
                <a:latin typeface="Arial"/>
                <a:ea typeface="Arial"/>
                <a:cs typeface="Arial"/>
                <a:sym typeface="Arial"/>
              </a:rPr>
              <a:t> </a:t>
            </a:r>
            <a:r>
              <a:rPr lang="en-US" sz="1800" i="0" u="none" strike="noStrike" cap="none" dirty="0">
                <a:solidFill>
                  <a:srgbClr val="272525"/>
                </a:solidFill>
                <a:latin typeface="Arial"/>
                <a:ea typeface="Arial"/>
                <a:cs typeface="Arial"/>
                <a:sym typeface="Arial"/>
              </a:rPr>
              <a:t>Development of an AI model that accurately identifies whether a person is wearing a mask in public places using deep learning techniques – </a:t>
            </a:r>
            <a:r>
              <a:rPr lang="en-US" sz="1800" i="0" u="none" strike="noStrike" cap="none" dirty="0" err="1">
                <a:solidFill>
                  <a:srgbClr val="272525"/>
                </a:solidFill>
                <a:latin typeface="Arial"/>
                <a:ea typeface="Arial"/>
                <a:cs typeface="Arial"/>
                <a:sym typeface="Arial"/>
              </a:rPr>
              <a:t>RNDsoft</a:t>
            </a:r>
            <a:endParaRPr lang="en-US" sz="1800" i="0" u="none" strike="noStrike" cap="none" dirty="0">
              <a:solidFill>
                <a:schemeClr val="dk1"/>
              </a:solidFill>
              <a:latin typeface="Calibri"/>
              <a:ea typeface="Calibri"/>
              <a:cs typeface="Calibri"/>
              <a:sym typeface="Calibri"/>
            </a:endParaRPr>
          </a:p>
        </p:txBody>
      </p:sp>
      <p:sp>
        <p:nvSpPr>
          <p:cNvPr id="54" name="Google Shape;54;p1"/>
          <p:cNvSpPr/>
          <p:nvPr/>
        </p:nvSpPr>
        <p:spPr>
          <a:xfrm>
            <a:off x="837724" y="3518416"/>
            <a:ext cx="12954952"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272525"/>
              </a:buClr>
              <a:buSzPts val="1850"/>
              <a:buFont typeface="Arial"/>
              <a:buNone/>
            </a:pPr>
            <a:r>
              <a:rPr lang="en-US" sz="1850" b="1" i="0" u="none" strike="noStrike" cap="none" dirty="0">
                <a:solidFill>
                  <a:srgbClr val="272525"/>
                </a:solidFill>
                <a:latin typeface="Arial"/>
                <a:ea typeface="Arial"/>
                <a:cs typeface="Arial"/>
                <a:sym typeface="Arial"/>
              </a:rPr>
              <a:t>College:</a:t>
            </a:r>
            <a:r>
              <a:rPr lang="en-US" sz="1850" b="0" i="0" u="none" strike="noStrike" cap="none" dirty="0">
                <a:solidFill>
                  <a:srgbClr val="272525"/>
                </a:solidFill>
                <a:latin typeface="Arial"/>
                <a:ea typeface="Arial"/>
                <a:cs typeface="Arial"/>
                <a:sym typeface="Arial"/>
              </a:rPr>
              <a:t> </a:t>
            </a:r>
            <a:r>
              <a:rPr lang="en-US" sz="1850" dirty="0">
                <a:solidFill>
                  <a:srgbClr val="272525"/>
                </a:solidFill>
              </a:rPr>
              <a:t>Rathinam college of Arts and Science</a:t>
            </a:r>
            <a:endParaRPr sz="1850" b="0" i="0" u="none" strike="noStrike" cap="none" dirty="0">
              <a:solidFill>
                <a:schemeClr val="dk1"/>
              </a:solidFill>
              <a:latin typeface="Calibri"/>
              <a:ea typeface="Calibri"/>
              <a:cs typeface="Calibri"/>
              <a:sym typeface="Calibri"/>
            </a:endParaRPr>
          </a:p>
        </p:txBody>
      </p:sp>
      <p:sp>
        <p:nvSpPr>
          <p:cNvPr id="55" name="Google Shape;55;p1"/>
          <p:cNvSpPr/>
          <p:nvPr/>
        </p:nvSpPr>
        <p:spPr>
          <a:xfrm>
            <a:off x="837724" y="4170640"/>
            <a:ext cx="12954952"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272525"/>
              </a:buClr>
              <a:buSzPts val="1850"/>
              <a:buFont typeface="Arial"/>
              <a:buNone/>
            </a:pPr>
            <a:r>
              <a:rPr lang="en-US" sz="1850" b="1" i="0" u="none" strike="noStrike" cap="none" dirty="0">
                <a:solidFill>
                  <a:srgbClr val="272525"/>
                </a:solidFill>
                <a:latin typeface="Arial"/>
                <a:ea typeface="Arial"/>
                <a:cs typeface="Arial"/>
                <a:sym typeface="Arial"/>
              </a:rPr>
              <a:t>Department:</a:t>
            </a:r>
            <a:r>
              <a:rPr lang="en-US" sz="1850" b="0" i="0" u="none" strike="noStrike" cap="none" dirty="0">
                <a:solidFill>
                  <a:srgbClr val="272525"/>
                </a:solidFill>
                <a:latin typeface="Arial"/>
                <a:ea typeface="Arial"/>
                <a:cs typeface="Arial"/>
                <a:sym typeface="Arial"/>
              </a:rPr>
              <a:t> </a:t>
            </a:r>
            <a:r>
              <a:rPr lang="en-US" sz="1850" dirty="0">
                <a:solidFill>
                  <a:srgbClr val="272525"/>
                </a:solidFill>
              </a:rPr>
              <a:t>MSc. Data Science and Business Analysis</a:t>
            </a:r>
            <a:endParaRPr sz="1850" b="0" i="0" u="none" strike="noStrike" cap="none" dirty="0">
              <a:solidFill>
                <a:schemeClr val="dk1"/>
              </a:solidFill>
              <a:latin typeface="Calibri"/>
              <a:ea typeface="Calibri"/>
              <a:cs typeface="Calibri"/>
              <a:sym typeface="Calibri"/>
            </a:endParaRPr>
          </a:p>
        </p:txBody>
      </p:sp>
      <p:sp>
        <p:nvSpPr>
          <p:cNvPr id="56" name="Google Shape;56;p1"/>
          <p:cNvSpPr/>
          <p:nvPr/>
        </p:nvSpPr>
        <p:spPr>
          <a:xfrm>
            <a:off x="837724" y="4822865"/>
            <a:ext cx="12954952"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272525"/>
              </a:buClr>
              <a:buSzPts val="1850"/>
              <a:buFont typeface="Arial"/>
              <a:buNone/>
            </a:pPr>
            <a:r>
              <a:rPr lang="en-US" sz="1850" b="0" i="0" u="none" strike="noStrike" cap="none" dirty="0">
                <a:solidFill>
                  <a:srgbClr val="272525"/>
                </a:solidFill>
                <a:latin typeface="Arial"/>
                <a:ea typeface="Arial"/>
                <a:cs typeface="Arial"/>
                <a:sym typeface="Arial"/>
              </a:rPr>
              <a:t>Siddharth Bathrachalam and Hope ❤️</a:t>
            </a:r>
            <a:endParaRPr sz="1850" b="0" i="0" u="none" strike="noStrike" cap="none" dirty="0">
              <a:solidFill>
                <a:schemeClr val="dk1"/>
              </a:solidFill>
              <a:latin typeface="Calibri"/>
              <a:ea typeface="Calibri"/>
              <a:cs typeface="Calibri"/>
              <a:sym typeface="Calibri"/>
            </a:endParaRPr>
          </a:p>
        </p:txBody>
      </p:sp>
      <p:sp>
        <p:nvSpPr>
          <p:cNvPr id="57" name="Google Shape;57;p1"/>
          <p:cNvSpPr/>
          <p:nvPr/>
        </p:nvSpPr>
        <p:spPr>
          <a:xfrm>
            <a:off x="837724" y="5475089"/>
            <a:ext cx="12954952"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272525"/>
              </a:buClr>
              <a:buSzPts val="1850"/>
              <a:buFont typeface="Arial"/>
              <a:buNone/>
            </a:pPr>
            <a:r>
              <a:rPr lang="en-US" sz="1850" dirty="0">
                <a:solidFill>
                  <a:srgbClr val="272525"/>
                </a:solidFill>
                <a:ea typeface="Calibri"/>
              </a:rPr>
              <a:t>21-03-2025</a:t>
            </a:r>
            <a:endParaRPr sz="1850" b="0" i="0" u="none" strike="noStrike" cap="none" dirty="0">
              <a:solidFill>
                <a:schemeClr val="dk1"/>
              </a:solidFill>
              <a:latin typeface="Calibri"/>
              <a:ea typeface="Calibri"/>
              <a:cs typeface="Calibri"/>
              <a:sym typeface="Calibri"/>
            </a:endParaRPr>
          </a:p>
        </p:txBody>
      </p:sp>
      <p:sp>
        <p:nvSpPr>
          <p:cNvPr id="58" name="Google Shape;58;p1"/>
          <p:cNvSpPr/>
          <p:nvPr/>
        </p:nvSpPr>
        <p:spPr>
          <a:xfrm>
            <a:off x="837724" y="6145173"/>
            <a:ext cx="382905" cy="382905"/>
          </a:xfrm>
          <a:prstGeom prst="roundRect">
            <a:avLst>
              <a:gd name="adj" fmla="val 23878209"/>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 descr="preencoded.png"/>
          <p:cNvPicPr preferRelativeResize="0"/>
          <p:nvPr/>
        </p:nvPicPr>
        <p:blipFill rotWithShape="1">
          <a:blip r:embed="rId3">
            <a:alphaModFix/>
          </a:blip>
          <a:srcRect/>
          <a:stretch/>
        </p:blipFill>
        <p:spPr>
          <a:xfrm>
            <a:off x="845344" y="6152793"/>
            <a:ext cx="367665" cy="367665"/>
          </a:xfrm>
          <a:prstGeom prst="rect">
            <a:avLst/>
          </a:prstGeom>
          <a:noFill/>
          <a:ln>
            <a:noFill/>
          </a:ln>
        </p:spPr>
      </p:pic>
      <p:sp>
        <p:nvSpPr>
          <p:cNvPr id="60" name="Google Shape;60;p1"/>
          <p:cNvSpPr/>
          <p:nvPr/>
        </p:nvSpPr>
        <p:spPr>
          <a:xfrm>
            <a:off x="1340228" y="6127325"/>
            <a:ext cx="8125200" cy="418800"/>
          </a:xfrm>
          <a:prstGeom prst="rect">
            <a:avLst/>
          </a:prstGeom>
          <a:noFill/>
          <a:ln>
            <a:noFill/>
          </a:ln>
        </p:spPr>
        <p:txBody>
          <a:bodyPr spcFirstLastPara="1" wrap="square" lIns="0" tIns="0" rIns="0" bIns="0" anchor="t" anchorCtr="0">
            <a:noAutofit/>
          </a:bodyPr>
          <a:lstStyle/>
          <a:p>
            <a:pPr marL="0" marR="0" lvl="0" indent="0" algn="l" rtl="0">
              <a:lnSpc>
                <a:spcPct val="138297"/>
              </a:lnSpc>
              <a:spcBef>
                <a:spcPts val="0"/>
              </a:spcBef>
              <a:spcAft>
                <a:spcPts val="0"/>
              </a:spcAft>
              <a:buClr>
                <a:srgbClr val="272525"/>
              </a:buClr>
              <a:buSzPts val="2350"/>
              <a:buFont typeface="Arial"/>
              <a:buNone/>
            </a:pPr>
            <a:r>
              <a:rPr lang="en-US" sz="2350" b="1" i="0" u="none" strike="noStrike" cap="none" dirty="0">
                <a:solidFill>
                  <a:srgbClr val="272525"/>
                </a:solidFill>
                <a:latin typeface="Arial"/>
                <a:ea typeface="Arial"/>
                <a:cs typeface="Arial"/>
                <a:sym typeface="Arial"/>
              </a:rPr>
              <a:t>by </a:t>
            </a:r>
            <a:r>
              <a:rPr lang="en-US" sz="2350" b="1" dirty="0">
                <a:solidFill>
                  <a:srgbClr val="272525"/>
                </a:solidFill>
              </a:rPr>
              <a:t>Siddharth Bathrachalam</a:t>
            </a:r>
            <a:endParaRPr sz="235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2"/>
        <p:cNvGrpSpPr/>
        <p:nvPr/>
      </p:nvGrpSpPr>
      <p:grpSpPr>
        <a:xfrm>
          <a:off x="0" y="0"/>
          <a:ext cx="0" cy="0"/>
          <a:chOff x="0" y="0"/>
          <a:chExt cx="0" cy="0"/>
        </a:xfrm>
      </p:grpSpPr>
      <p:pic>
        <p:nvPicPr>
          <p:cNvPr id="193" name="Google Shape;193;p10" descr="preencoded.png"/>
          <p:cNvPicPr preferRelativeResize="0"/>
          <p:nvPr/>
        </p:nvPicPr>
        <p:blipFill rotWithShape="1">
          <a:blip r:embed="rId3">
            <a:alphaModFix/>
          </a:blip>
          <a:srcRect t="35162" b="49141"/>
          <a:stretch/>
        </p:blipFill>
        <p:spPr>
          <a:xfrm>
            <a:off x="4962525" y="3739620"/>
            <a:ext cx="5486400" cy="129185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sp>
        <p:nvSpPr>
          <p:cNvPr id="66" name="Google Shape;66;p2"/>
          <p:cNvSpPr/>
          <p:nvPr/>
        </p:nvSpPr>
        <p:spPr>
          <a:xfrm>
            <a:off x="837724" y="1198007"/>
            <a:ext cx="6902768"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4400"/>
              <a:buFont typeface="Arial"/>
              <a:buNone/>
            </a:pPr>
            <a:r>
              <a:rPr lang="en-US" sz="4400" dirty="0">
                <a:solidFill>
                  <a:srgbClr val="000000"/>
                </a:solidFill>
                <a:latin typeface="Arial"/>
                <a:ea typeface="Arial"/>
                <a:cs typeface="Arial"/>
                <a:sym typeface="Arial"/>
              </a:rPr>
              <a:t>Introduction: The Challenge</a:t>
            </a:r>
            <a:endParaRPr sz="4400" dirty="0">
              <a:solidFill>
                <a:schemeClr val="dk1"/>
              </a:solidFill>
              <a:latin typeface="Calibri"/>
              <a:ea typeface="Calibri"/>
              <a:cs typeface="Calibri"/>
              <a:sym typeface="Calibri"/>
            </a:endParaRPr>
          </a:p>
        </p:txBody>
      </p:sp>
      <p:sp>
        <p:nvSpPr>
          <p:cNvPr id="67" name="Google Shape;67;p2"/>
          <p:cNvSpPr/>
          <p:nvPr/>
        </p:nvSpPr>
        <p:spPr>
          <a:xfrm>
            <a:off x="837724" y="2147173"/>
            <a:ext cx="6185535" cy="766048"/>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272525"/>
              </a:buClr>
              <a:buSzPts val="1850"/>
              <a:buFont typeface="Arial"/>
              <a:buNone/>
            </a:pPr>
            <a:r>
              <a:rPr lang="en-US" dirty="0">
                <a:solidFill>
                  <a:srgbClr val="272525"/>
                </a:solidFill>
                <a:latin typeface="Arial"/>
                <a:ea typeface="Arial"/>
                <a:cs typeface="Arial"/>
                <a:sym typeface="Arial"/>
              </a:rPr>
              <a:t>Our project addresses a critical challenge for </a:t>
            </a:r>
            <a:r>
              <a:rPr lang="en-US" b="1" dirty="0">
                <a:solidFill>
                  <a:srgbClr val="272525"/>
                </a:solidFill>
                <a:latin typeface="Arial"/>
                <a:ea typeface="Arial"/>
                <a:cs typeface="Arial"/>
                <a:sym typeface="Arial"/>
              </a:rPr>
              <a:t>public health and safety organizations</a:t>
            </a:r>
            <a:r>
              <a:rPr lang="en-US" dirty="0">
                <a:solidFill>
                  <a:srgbClr val="272525"/>
                </a:solidFill>
                <a:latin typeface="Arial"/>
                <a:ea typeface="Arial"/>
                <a:cs typeface="Arial"/>
                <a:sym typeface="Arial"/>
              </a:rPr>
              <a:t>. It tackles the problem of automated face mask detection in public spaces.</a:t>
            </a:r>
            <a:endParaRPr lang="en-US" dirty="0">
              <a:solidFill>
                <a:schemeClr val="dk1"/>
              </a:solidFill>
              <a:latin typeface="Calibri"/>
              <a:ea typeface="Calibri"/>
              <a:cs typeface="Calibri"/>
              <a:sym typeface="Calibri"/>
            </a:endParaRPr>
          </a:p>
        </p:txBody>
      </p:sp>
      <p:sp>
        <p:nvSpPr>
          <p:cNvPr id="68" name="Google Shape;68;p2"/>
          <p:cNvSpPr/>
          <p:nvPr/>
        </p:nvSpPr>
        <p:spPr>
          <a:xfrm>
            <a:off x="830104" y="3158370"/>
            <a:ext cx="6185535" cy="4487911"/>
          </a:xfrm>
          <a:prstGeom prst="rect">
            <a:avLst/>
          </a:prstGeom>
          <a:noFill/>
          <a:ln>
            <a:noFill/>
          </a:ln>
        </p:spPr>
        <p:txBody>
          <a:bodyPr spcFirstLastPara="1" wrap="square" lIns="0" tIns="0" rIns="0" bIns="0" anchor="t" anchorCtr="0">
            <a:noAutofit/>
          </a:bodyPr>
          <a:lstStyle/>
          <a:p>
            <a:pPr algn="just">
              <a:lnSpc>
                <a:spcPct val="150000"/>
              </a:lnSpc>
              <a:buNone/>
            </a:pPr>
            <a:r>
              <a:rPr lang="en-US" dirty="0"/>
              <a:t>This issue has a </a:t>
            </a:r>
            <a:r>
              <a:rPr lang="en-US" b="1" dirty="0"/>
              <a:t>significant real-world impact. </a:t>
            </a:r>
            <a:r>
              <a:rPr lang="en-US" dirty="0"/>
              <a:t>Existing methods struggle to keep pace with the need for efficient monitoring of mask compliance in high-traffic areas, setting the stage for our innovative AI solution.</a:t>
            </a:r>
          </a:p>
          <a:p>
            <a:pPr algn="just">
              <a:lnSpc>
                <a:spcPct val="150000"/>
              </a:lnSpc>
              <a:buNone/>
            </a:pPr>
            <a:r>
              <a:rPr lang="en-US" dirty="0"/>
              <a:t>During public health emergencies, ensuring</a:t>
            </a:r>
            <a:r>
              <a:rPr lang="en-US" b="1" dirty="0"/>
              <a:t> mask compliance in public spaces becomes crucial </a:t>
            </a:r>
            <a:r>
              <a:rPr lang="en-US" dirty="0"/>
              <a:t>for limiting disease transmission. Manual monitoring is labor-intensive, inconsistent, and puts additional personnel at risk of exposure. Traditional computer vision approaches often falter under variable lighting conditions, different mask types, and diverse human facial features.</a:t>
            </a:r>
          </a:p>
          <a:p>
            <a:pPr algn="just">
              <a:lnSpc>
                <a:spcPct val="150000"/>
              </a:lnSpc>
            </a:pPr>
            <a:r>
              <a:rPr lang="en-US" dirty="0"/>
              <a:t>Our deep learning solution provides a reliable, scalable, and contactless method to automatically detect whether individuals are wearing masks properly. This technology can be deployed in various settings including </a:t>
            </a:r>
            <a:r>
              <a:rPr lang="en-US" b="1" dirty="0"/>
              <a:t>hospitals, schools, transportation hubs, and retail environments</a:t>
            </a:r>
            <a:r>
              <a:rPr lang="en-US" dirty="0"/>
              <a:t> to enhance public safety measures while reducing the burden on human monitors.</a:t>
            </a:r>
          </a:p>
        </p:txBody>
      </p:sp>
      <p:pic>
        <p:nvPicPr>
          <p:cNvPr id="3" name="Picture 2">
            <a:extLst>
              <a:ext uri="{FF2B5EF4-FFF2-40B4-BE49-F238E27FC236}">
                <a16:creationId xmlns:a16="http://schemas.microsoft.com/office/drawing/2014/main" id="{45C35C70-6B2F-3A6C-6E23-1B0E2F44579B}"/>
              </a:ext>
            </a:extLst>
          </p:cNvPr>
          <p:cNvPicPr>
            <a:picLocks noChangeAspect="1"/>
          </p:cNvPicPr>
          <p:nvPr/>
        </p:nvPicPr>
        <p:blipFill>
          <a:blip r:embed="rId3"/>
          <a:stretch>
            <a:fillRect/>
          </a:stretch>
        </p:blipFill>
        <p:spPr>
          <a:xfrm>
            <a:off x="8120062" y="2530197"/>
            <a:ext cx="5485285" cy="39565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4"/>
        <p:cNvGrpSpPr/>
        <p:nvPr/>
      </p:nvGrpSpPr>
      <p:grpSpPr>
        <a:xfrm>
          <a:off x="0" y="0"/>
          <a:ext cx="0" cy="0"/>
          <a:chOff x="0" y="0"/>
          <a:chExt cx="0" cy="0"/>
        </a:xfrm>
      </p:grpSpPr>
      <p:sp>
        <p:nvSpPr>
          <p:cNvPr id="76" name="Google Shape;76;p3"/>
          <p:cNvSpPr/>
          <p:nvPr/>
        </p:nvSpPr>
        <p:spPr>
          <a:xfrm>
            <a:off x="6238399" y="785366"/>
            <a:ext cx="6804184"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4400"/>
              <a:buFont typeface="Arial"/>
              <a:buNone/>
            </a:pPr>
            <a:r>
              <a:rPr lang="en-US" sz="4400" dirty="0">
                <a:solidFill>
                  <a:srgbClr val="000000"/>
                </a:solidFill>
                <a:latin typeface="Arial"/>
                <a:ea typeface="Arial"/>
                <a:cs typeface="Arial"/>
                <a:sym typeface="Arial"/>
              </a:rPr>
              <a:t>Understanding the Problem</a:t>
            </a:r>
            <a:endParaRPr sz="4400" dirty="0">
              <a:solidFill>
                <a:schemeClr val="dk1"/>
              </a:solidFill>
              <a:latin typeface="Calibri"/>
              <a:ea typeface="Calibri"/>
              <a:cs typeface="Calibri"/>
              <a:sym typeface="Calibri"/>
            </a:endParaRPr>
          </a:p>
        </p:txBody>
      </p:sp>
      <p:sp>
        <p:nvSpPr>
          <p:cNvPr id="77" name="Google Shape;77;p3"/>
          <p:cNvSpPr/>
          <p:nvPr/>
        </p:nvSpPr>
        <p:spPr>
          <a:xfrm>
            <a:off x="6324124" y="2579608"/>
            <a:ext cx="3614618" cy="2138482"/>
          </a:xfrm>
          <a:prstGeom prst="roundRect">
            <a:avLst>
              <a:gd name="adj" fmla="val 4701"/>
            </a:avLst>
          </a:prstGeom>
          <a:solidFill>
            <a:srgbClr val="F0D4F7"/>
          </a:solidFill>
          <a:ln w="9525" cap="flat" cmpd="sng">
            <a:solidFill>
              <a:srgbClr val="D6BA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3"/>
          <p:cNvSpPr/>
          <p:nvPr/>
        </p:nvSpPr>
        <p:spPr>
          <a:xfrm>
            <a:off x="6472966" y="2615851"/>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Arial"/>
              <a:buNone/>
            </a:pPr>
            <a:r>
              <a:rPr lang="en-US" sz="2200" dirty="0">
                <a:solidFill>
                  <a:srgbClr val="272525"/>
                </a:solidFill>
                <a:latin typeface="Arial"/>
                <a:ea typeface="Arial"/>
                <a:cs typeface="Arial"/>
                <a:sym typeface="Arial"/>
              </a:rPr>
              <a:t>Key Challenges</a:t>
            </a:r>
            <a:endParaRPr sz="2200" dirty="0">
              <a:solidFill>
                <a:schemeClr val="dk1"/>
              </a:solidFill>
              <a:latin typeface="Calibri"/>
              <a:ea typeface="Calibri"/>
              <a:cs typeface="Calibri"/>
              <a:sym typeface="Calibri"/>
            </a:endParaRPr>
          </a:p>
        </p:txBody>
      </p:sp>
      <p:sp>
        <p:nvSpPr>
          <p:cNvPr id="79" name="Google Shape;79;p3"/>
          <p:cNvSpPr/>
          <p:nvPr/>
        </p:nvSpPr>
        <p:spPr>
          <a:xfrm>
            <a:off x="6395409" y="3236057"/>
            <a:ext cx="3120600" cy="1149000"/>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272525"/>
              </a:buClr>
              <a:buSzPts val="1850"/>
              <a:buFont typeface="Arial"/>
              <a:buNone/>
            </a:pPr>
            <a:r>
              <a:rPr lang="en-US" sz="1850">
                <a:solidFill>
                  <a:srgbClr val="272525"/>
                </a:solidFill>
                <a:latin typeface="Arial"/>
                <a:ea typeface="Arial"/>
                <a:cs typeface="Arial"/>
                <a:sym typeface="Arial"/>
              </a:rPr>
              <a:t>.</a:t>
            </a:r>
            <a:endParaRPr sz="1850">
              <a:solidFill>
                <a:schemeClr val="dk1"/>
              </a:solidFill>
              <a:latin typeface="Calibri"/>
              <a:ea typeface="Calibri"/>
              <a:cs typeface="Calibri"/>
              <a:sym typeface="Calibri"/>
            </a:endParaRPr>
          </a:p>
        </p:txBody>
      </p:sp>
      <p:sp>
        <p:nvSpPr>
          <p:cNvPr id="80" name="Google Shape;80;p3"/>
          <p:cNvSpPr/>
          <p:nvPr/>
        </p:nvSpPr>
        <p:spPr>
          <a:xfrm>
            <a:off x="10178058" y="2579608"/>
            <a:ext cx="3614618" cy="2138482"/>
          </a:xfrm>
          <a:prstGeom prst="roundRect">
            <a:avLst>
              <a:gd name="adj" fmla="val 4701"/>
            </a:avLst>
          </a:prstGeom>
          <a:solidFill>
            <a:srgbClr val="F0D4F7"/>
          </a:solidFill>
          <a:ln w="9525" cap="flat" cmpd="sng">
            <a:solidFill>
              <a:srgbClr val="D6BA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
          <p:cNvSpPr/>
          <p:nvPr/>
        </p:nvSpPr>
        <p:spPr>
          <a:xfrm>
            <a:off x="10424993" y="2826544"/>
            <a:ext cx="2816185" cy="1891546"/>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Arial"/>
              <a:buNone/>
            </a:pPr>
            <a:r>
              <a:rPr lang="en-US" sz="2200" dirty="0">
                <a:solidFill>
                  <a:srgbClr val="272525"/>
                </a:solidFill>
                <a:latin typeface="Arial"/>
                <a:ea typeface="Arial"/>
                <a:cs typeface="Arial"/>
                <a:sym typeface="Arial"/>
              </a:rPr>
              <a:t>Existing Solutions</a:t>
            </a:r>
            <a:endParaRPr sz="2200" dirty="0">
              <a:solidFill>
                <a:schemeClr val="dk1"/>
              </a:solidFill>
              <a:latin typeface="Calibri"/>
              <a:ea typeface="Calibri"/>
              <a:cs typeface="Calibri"/>
              <a:sym typeface="Calibri"/>
            </a:endParaRPr>
          </a:p>
        </p:txBody>
      </p:sp>
      <p:sp>
        <p:nvSpPr>
          <p:cNvPr id="82" name="Google Shape;82;p3"/>
          <p:cNvSpPr/>
          <p:nvPr/>
        </p:nvSpPr>
        <p:spPr>
          <a:xfrm>
            <a:off x="10424993" y="3322082"/>
            <a:ext cx="3120747" cy="1149072"/>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272525"/>
              </a:buClr>
              <a:buSzPts val="1850"/>
              <a:buFont typeface="Arial"/>
              <a:buNone/>
            </a:pPr>
            <a:endParaRPr sz="1850">
              <a:solidFill>
                <a:schemeClr val="dk1"/>
              </a:solidFill>
              <a:latin typeface="Calibri"/>
              <a:ea typeface="Calibri"/>
              <a:cs typeface="Calibri"/>
              <a:sym typeface="Calibri"/>
            </a:endParaRPr>
          </a:p>
        </p:txBody>
      </p:sp>
      <p:sp>
        <p:nvSpPr>
          <p:cNvPr id="83" name="Google Shape;83;p3"/>
          <p:cNvSpPr/>
          <p:nvPr/>
        </p:nvSpPr>
        <p:spPr>
          <a:xfrm>
            <a:off x="6324125" y="4957404"/>
            <a:ext cx="7221615" cy="2769989"/>
          </a:xfrm>
          <a:prstGeom prst="roundRect">
            <a:avLst>
              <a:gd name="adj" fmla="val 5727"/>
            </a:avLst>
          </a:prstGeom>
          <a:solidFill>
            <a:srgbClr val="F0D4F7"/>
          </a:solidFill>
          <a:ln w="9525" cap="flat" cmpd="sng">
            <a:solidFill>
              <a:srgbClr val="D6BA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3"/>
          <p:cNvSpPr/>
          <p:nvPr/>
        </p:nvSpPr>
        <p:spPr>
          <a:xfrm>
            <a:off x="6571059" y="5204341"/>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Arial"/>
              <a:buNone/>
            </a:pPr>
            <a:r>
              <a:rPr lang="en-US" sz="2200">
                <a:solidFill>
                  <a:srgbClr val="272525"/>
                </a:solidFill>
                <a:latin typeface="Arial"/>
                <a:ea typeface="Arial"/>
                <a:cs typeface="Arial"/>
                <a:sym typeface="Arial"/>
              </a:rPr>
              <a:t>Data Insights</a:t>
            </a:r>
            <a:endParaRPr sz="2200">
              <a:solidFill>
                <a:schemeClr val="dk1"/>
              </a:solidFill>
              <a:latin typeface="Calibri"/>
              <a:ea typeface="Calibri"/>
              <a:cs typeface="Calibri"/>
              <a:sym typeface="Calibri"/>
            </a:endParaRPr>
          </a:p>
        </p:txBody>
      </p:sp>
      <p:sp>
        <p:nvSpPr>
          <p:cNvPr id="85" name="Google Shape;85;p3"/>
          <p:cNvSpPr/>
          <p:nvPr/>
        </p:nvSpPr>
        <p:spPr>
          <a:xfrm>
            <a:off x="6571059" y="5699879"/>
            <a:ext cx="6974681" cy="766048"/>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272525"/>
              </a:buClr>
              <a:buSzPts val="1850"/>
              <a:buFont typeface="Arial"/>
              <a:buNone/>
            </a:pPr>
            <a:endParaRPr sz="1850">
              <a:solidFill>
                <a:schemeClr val="dk1"/>
              </a:solidFill>
              <a:latin typeface="Calibri"/>
              <a:ea typeface="Calibri"/>
              <a:cs typeface="Calibri"/>
              <a:sym typeface="Calibri"/>
            </a:endParaRPr>
          </a:p>
        </p:txBody>
      </p:sp>
      <p:sp>
        <p:nvSpPr>
          <p:cNvPr id="4" name="Rectangle 3">
            <a:extLst>
              <a:ext uri="{FF2B5EF4-FFF2-40B4-BE49-F238E27FC236}">
                <a16:creationId xmlns:a16="http://schemas.microsoft.com/office/drawing/2014/main" id="{3EC85823-52D9-6B9D-B2FD-1FABFEF5C52E}"/>
              </a:ext>
            </a:extLst>
          </p:cNvPr>
          <p:cNvSpPr>
            <a:spLocks noChangeArrowheads="1"/>
          </p:cNvSpPr>
          <p:nvPr/>
        </p:nvSpPr>
        <p:spPr bwMode="auto">
          <a:xfrm>
            <a:off x="6472966" y="3048269"/>
            <a:ext cx="340052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Achieving remarkable 0.87 mAP50 accuracy with an extremely limited dataset of only 149 images, demonstrating the efficiency of our approach </a:t>
            </a:r>
          </a:p>
          <a:p>
            <a:pPr marL="171450" marR="0" lvl="0" indent="-171450" algn="l" defTabSz="914400" rtl="0" eaLnBrk="0" fontAlgn="base" latinLnBrk="0" hangingPunct="0">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Creating a lightweight model (5.5MB, 2.58M parameters) that delivers fast inference (2.3ms) while maintaining high detection reliability </a:t>
            </a:r>
          </a:p>
        </p:txBody>
      </p:sp>
      <p:sp>
        <p:nvSpPr>
          <p:cNvPr id="7" name="Rectangle 6">
            <a:extLst>
              <a:ext uri="{FF2B5EF4-FFF2-40B4-BE49-F238E27FC236}">
                <a16:creationId xmlns:a16="http://schemas.microsoft.com/office/drawing/2014/main" id="{5EC6B6DA-822E-247B-085C-CC6A44B7A766}"/>
              </a:ext>
            </a:extLst>
          </p:cNvPr>
          <p:cNvSpPr>
            <a:spLocks noChangeArrowheads="1"/>
          </p:cNvSpPr>
          <p:nvPr/>
        </p:nvSpPr>
        <p:spPr bwMode="auto">
          <a:xfrm>
            <a:off x="10424993" y="2910185"/>
            <a:ext cx="312074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Manual monitoring systems that cannot match our model's speed-accuracy balance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Larger models requiring extensive datasets and longer training periods to achieve comparable results </a:t>
            </a:r>
          </a:p>
        </p:txBody>
      </p:sp>
      <p:sp>
        <p:nvSpPr>
          <p:cNvPr id="8" name="Rectangle 7">
            <a:extLst>
              <a:ext uri="{FF2B5EF4-FFF2-40B4-BE49-F238E27FC236}">
                <a16:creationId xmlns:a16="http://schemas.microsoft.com/office/drawing/2014/main" id="{3379A157-E80F-D4F1-1146-4F61DB8363FC}"/>
              </a:ext>
            </a:extLst>
          </p:cNvPr>
          <p:cNvSpPr>
            <a:spLocks noChangeArrowheads="1"/>
          </p:cNvSpPr>
          <p:nvPr/>
        </p:nvSpPr>
        <p:spPr bwMode="auto">
          <a:xfrm>
            <a:off x="6615656" y="5429308"/>
            <a:ext cx="6638552"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Completed 300 epochs in just 0.193 hours while achieving excellent precision (0.811) and recall (0.811)</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demonstrates exceptional class-specific performance, with mask detection reaching 0.924 mAP50 despite minimal training data</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YOLOv11n architecture proved ideal for this task, balancing computational efficiency (6.3 GFLOPs) with detection performance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Consistent performance across both classes with only slight performance difference between "mask" (0.632 mAP50-95) and "no-mask" (0.534 mAP50-95) categories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CECCC5"/>
                </a:solidFill>
                <a:effectLst/>
                <a:latin typeface="Times New Roman" panose="02020603050405020304" pitchFamily="18" charset="0"/>
                <a:cs typeface="Times New Roman" panose="02020603050405020304" pitchFamily="18" charset="0"/>
              </a:rPr>
            </a:b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33" name="Picture 9" descr="A split-screen visualization showing data analytics for mask detection. Left side: A professional data dashboard with colorful charts showing model accuracy metrics (0.87 mAP50) and performance statistics. Right side: Two contrasting scenarios - one showing a manual mask inspection process with security personnel and another showing the AI system automatically detecting masks on multiple people in a public space. Include visual representations of the key metrics highlighted in your presentation: lightweight model (5.5MB), fast inference (2.3ms), and excellent precision/recall (0.811).">
            <a:extLst>
              <a:ext uri="{FF2B5EF4-FFF2-40B4-BE49-F238E27FC236}">
                <a16:creationId xmlns:a16="http://schemas.microsoft.com/office/drawing/2014/main" id="{DD025C91-CF21-2057-1755-830F0A927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92" name="Google Shape;92;p4"/>
          <p:cNvSpPr/>
          <p:nvPr/>
        </p:nvSpPr>
        <p:spPr>
          <a:xfrm>
            <a:off x="830104" y="652820"/>
            <a:ext cx="7483792" cy="1394936"/>
          </a:xfrm>
          <a:prstGeom prst="rect">
            <a:avLst/>
          </a:prstGeom>
          <a:noFill/>
          <a:ln>
            <a:noFill/>
          </a:ln>
        </p:spPr>
        <p:txBody>
          <a:bodyPr spcFirstLastPara="1" wrap="square" lIns="0" tIns="0" rIns="0" bIns="0" anchor="t" anchorCtr="0">
            <a:noAutofit/>
          </a:bodyPr>
          <a:lstStyle/>
          <a:p>
            <a:pPr marL="0" marR="0" lvl="0" indent="0" algn="l" rtl="0">
              <a:lnSpc>
                <a:spcPct val="125287"/>
              </a:lnSpc>
              <a:spcBef>
                <a:spcPts val="0"/>
              </a:spcBef>
              <a:spcAft>
                <a:spcPts val="0"/>
              </a:spcAft>
              <a:buClr>
                <a:srgbClr val="000000"/>
              </a:buClr>
              <a:buSzPts val="4350"/>
              <a:buFont typeface="Arial"/>
              <a:buNone/>
            </a:pPr>
            <a:r>
              <a:rPr lang="en-US" sz="4350">
                <a:solidFill>
                  <a:srgbClr val="000000"/>
                </a:solidFill>
                <a:latin typeface="Arial"/>
                <a:ea typeface="Arial"/>
                <a:cs typeface="Arial"/>
                <a:sym typeface="Arial"/>
              </a:rPr>
              <a:t>Our AI Solution: Hackforge Approach</a:t>
            </a:r>
            <a:endParaRPr sz="4350">
              <a:solidFill>
                <a:schemeClr val="dk1"/>
              </a:solidFill>
              <a:latin typeface="Calibri"/>
              <a:ea typeface="Calibri"/>
              <a:cs typeface="Calibri"/>
              <a:sym typeface="Calibri"/>
            </a:endParaRPr>
          </a:p>
        </p:txBody>
      </p:sp>
      <p:pic>
        <p:nvPicPr>
          <p:cNvPr id="93" name="Google Shape;93;p4" descr="preencoded.png"/>
          <p:cNvPicPr preferRelativeResize="0"/>
          <p:nvPr/>
        </p:nvPicPr>
        <p:blipFill rotWithShape="1">
          <a:blip r:embed="rId3">
            <a:alphaModFix/>
          </a:blip>
          <a:srcRect/>
          <a:stretch/>
        </p:blipFill>
        <p:spPr>
          <a:xfrm>
            <a:off x="830104" y="2403515"/>
            <a:ext cx="1185863" cy="1724382"/>
          </a:xfrm>
          <a:prstGeom prst="rect">
            <a:avLst/>
          </a:prstGeom>
          <a:noFill/>
          <a:ln>
            <a:noFill/>
          </a:ln>
        </p:spPr>
      </p:pic>
      <p:sp>
        <p:nvSpPr>
          <p:cNvPr id="94" name="Google Shape;94;p4"/>
          <p:cNvSpPr/>
          <p:nvPr/>
        </p:nvSpPr>
        <p:spPr>
          <a:xfrm>
            <a:off x="2371725" y="2640687"/>
            <a:ext cx="2790349" cy="348853"/>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272525"/>
              </a:buClr>
              <a:buSzPts val="2150"/>
              <a:buFont typeface="Arial"/>
              <a:buNone/>
            </a:pPr>
            <a:r>
              <a:rPr lang="en-US" sz="2150" dirty="0">
                <a:solidFill>
                  <a:srgbClr val="272525"/>
                </a:solidFill>
                <a:latin typeface="Arial"/>
                <a:ea typeface="Arial"/>
                <a:cs typeface="Arial"/>
                <a:sym typeface="Arial"/>
              </a:rPr>
              <a:t>AI-Powered</a:t>
            </a:r>
            <a:endParaRPr sz="2150" dirty="0">
              <a:solidFill>
                <a:schemeClr val="dk1"/>
              </a:solidFill>
              <a:latin typeface="Calibri"/>
              <a:ea typeface="Calibri"/>
              <a:cs typeface="Calibri"/>
              <a:sym typeface="Calibri"/>
            </a:endParaRPr>
          </a:p>
        </p:txBody>
      </p:sp>
      <p:sp>
        <p:nvSpPr>
          <p:cNvPr id="95" name="Google Shape;95;p4"/>
          <p:cNvSpPr/>
          <p:nvPr/>
        </p:nvSpPr>
        <p:spPr>
          <a:xfrm>
            <a:off x="2371725" y="3131820"/>
            <a:ext cx="5942171" cy="1394936"/>
          </a:xfrm>
          <a:prstGeom prst="rect">
            <a:avLst/>
          </a:prstGeom>
          <a:noFill/>
          <a:ln>
            <a:noFill/>
          </a:ln>
        </p:spPr>
        <p:txBody>
          <a:bodyPr spcFirstLastPara="1" wrap="square" lIns="0" tIns="0" rIns="0" bIns="0" anchor="t" anchorCtr="0">
            <a:noAutofit/>
          </a:bodyPr>
          <a:lstStyle/>
          <a:p>
            <a:pPr algn="just">
              <a:lnSpc>
                <a:spcPct val="162162"/>
              </a:lnSpc>
              <a:buClr>
                <a:srgbClr val="272525"/>
              </a:buClr>
              <a:buSzPts val="1850"/>
            </a:pPr>
            <a:r>
              <a:rPr lang="en-US" sz="1200" b="1" dirty="0"/>
              <a:t>YOLOv11n-based</a:t>
            </a:r>
            <a:r>
              <a:rPr lang="en-US" sz="1200" dirty="0"/>
              <a:t> object detection model specifically optimized for face mask detection with exceptional efficiency </a:t>
            </a:r>
            <a:r>
              <a:rPr lang="en-US" sz="1200" b="1" dirty="0"/>
              <a:t>(5.5MB model size, 2.58M parameters). </a:t>
            </a:r>
            <a:r>
              <a:rPr lang="en-US" sz="1200" dirty="0"/>
              <a:t>Our solution leverages state-of-the-art deep learning architecture to provide reliable mask/no-mask classification in real-time (2.3ms inference speed per image).</a:t>
            </a:r>
          </a:p>
          <a:p>
            <a:pPr marL="0" lvl="0" indent="0" algn="just" rtl="0">
              <a:lnSpc>
                <a:spcPct val="162162"/>
              </a:lnSpc>
              <a:spcBef>
                <a:spcPts val="0"/>
              </a:spcBef>
              <a:spcAft>
                <a:spcPts val="0"/>
              </a:spcAft>
              <a:buClr>
                <a:srgbClr val="272525"/>
              </a:buClr>
              <a:buSzPts val="1850"/>
              <a:buFont typeface="Arial"/>
              <a:buNone/>
            </a:pPr>
            <a:endParaRPr sz="1200" dirty="0">
              <a:solidFill>
                <a:schemeClr val="dk1"/>
              </a:solidFill>
              <a:latin typeface="Calibri"/>
              <a:ea typeface="Calibri"/>
              <a:cs typeface="Calibri"/>
              <a:sym typeface="Calibri"/>
            </a:endParaRPr>
          </a:p>
        </p:txBody>
      </p:sp>
      <p:pic>
        <p:nvPicPr>
          <p:cNvPr id="96" name="Google Shape;96;p4" descr="preencoded.png"/>
          <p:cNvPicPr preferRelativeResize="0"/>
          <p:nvPr/>
        </p:nvPicPr>
        <p:blipFill rotWithShape="1">
          <a:blip r:embed="rId4">
            <a:alphaModFix/>
          </a:blip>
          <a:srcRect/>
          <a:stretch/>
        </p:blipFill>
        <p:spPr>
          <a:xfrm>
            <a:off x="830104" y="4127897"/>
            <a:ext cx="1185863" cy="1724382"/>
          </a:xfrm>
          <a:prstGeom prst="rect">
            <a:avLst/>
          </a:prstGeom>
          <a:noFill/>
          <a:ln>
            <a:noFill/>
          </a:ln>
        </p:spPr>
      </p:pic>
      <p:sp>
        <p:nvSpPr>
          <p:cNvPr id="97" name="Google Shape;97;p4"/>
          <p:cNvSpPr/>
          <p:nvPr/>
        </p:nvSpPr>
        <p:spPr>
          <a:xfrm>
            <a:off x="2371725" y="4365069"/>
            <a:ext cx="2790349" cy="348853"/>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272525"/>
              </a:buClr>
              <a:buSzPts val="2150"/>
              <a:buFont typeface="Arial"/>
              <a:buNone/>
            </a:pPr>
            <a:r>
              <a:rPr lang="en-US" sz="2150">
                <a:solidFill>
                  <a:srgbClr val="272525"/>
                </a:solidFill>
                <a:latin typeface="Arial"/>
                <a:ea typeface="Arial"/>
                <a:cs typeface="Arial"/>
                <a:sym typeface="Arial"/>
              </a:rPr>
              <a:t>Innovative</a:t>
            </a:r>
            <a:endParaRPr sz="2150">
              <a:solidFill>
                <a:schemeClr val="dk1"/>
              </a:solidFill>
              <a:latin typeface="Calibri"/>
              <a:ea typeface="Calibri"/>
              <a:cs typeface="Calibri"/>
              <a:sym typeface="Calibri"/>
            </a:endParaRPr>
          </a:p>
        </p:txBody>
      </p:sp>
      <p:sp>
        <p:nvSpPr>
          <p:cNvPr id="98" name="Google Shape;98;p4"/>
          <p:cNvSpPr/>
          <p:nvPr/>
        </p:nvSpPr>
        <p:spPr>
          <a:xfrm>
            <a:off x="2371725" y="4856202"/>
            <a:ext cx="5942171" cy="758904"/>
          </a:xfrm>
          <a:prstGeom prst="rect">
            <a:avLst/>
          </a:prstGeom>
          <a:noFill/>
          <a:ln>
            <a:noFill/>
          </a:ln>
        </p:spPr>
        <p:txBody>
          <a:bodyPr spcFirstLastPara="1" wrap="square" lIns="0" tIns="0" rIns="0" bIns="0" anchor="t" anchorCtr="0">
            <a:noAutofit/>
          </a:bodyPr>
          <a:lstStyle/>
          <a:p>
            <a:pPr marL="0" lvl="0" indent="0" algn="just" rtl="0">
              <a:lnSpc>
                <a:spcPct val="162162"/>
              </a:lnSpc>
              <a:spcBef>
                <a:spcPts val="0"/>
              </a:spcBef>
              <a:spcAft>
                <a:spcPts val="0"/>
              </a:spcAft>
              <a:buClr>
                <a:srgbClr val="272525"/>
              </a:buClr>
              <a:buSzPts val="1850"/>
              <a:buFont typeface="Arial"/>
              <a:buNone/>
            </a:pPr>
            <a:r>
              <a:rPr lang="en-US" sz="1200" dirty="0"/>
              <a:t>Data-efficient training methodology that achieves </a:t>
            </a:r>
            <a:r>
              <a:rPr lang="en-US" sz="1200" b="1" dirty="0"/>
              <a:t>high accuracy (mAP50 of 0.87) despite extremely limited training data (149 images)</a:t>
            </a:r>
            <a:r>
              <a:rPr lang="en-US" sz="1200" dirty="0"/>
              <a:t>. Our approach demonstrates how carefully optimized deep learning models can overcome data scarcity through strategic model selection and training parameters, completing 200 epochs in just 0.193 hours.</a:t>
            </a:r>
            <a:endParaRPr sz="1200" dirty="0">
              <a:solidFill>
                <a:schemeClr val="dk1"/>
              </a:solidFill>
              <a:latin typeface="Calibri"/>
              <a:ea typeface="Calibri"/>
              <a:cs typeface="Calibri"/>
              <a:sym typeface="Calibri"/>
            </a:endParaRPr>
          </a:p>
        </p:txBody>
      </p:sp>
      <p:pic>
        <p:nvPicPr>
          <p:cNvPr id="99" name="Google Shape;99;p4" descr="preencoded.png"/>
          <p:cNvPicPr preferRelativeResize="0"/>
          <p:nvPr/>
        </p:nvPicPr>
        <p:blipFill rotWithShape="1">
          <a:blip r:embed="rId5">
            <a:alphaModFix/>
          </a:blip>
          <a:srcRect/>
          <a:stretch/>
        </p:blipFill>
        <p:spPr>
          <a:xfrm>
            <a:off x="830104" y="5852279"/>
            <a:ext cx="1185863" cy="1724382"/>
          </a:xfrm>
          <a:prstGeom prst="rect">
            <a:avLst/>
          </a:prstGeom>
          <a:noFill/>
          <a:ln>
            <a:noFill/>
          </a:ln>
        </p:spPr>
      </p:pic>
      <p:sp>
        <p:nvSpPr>
          <p:cNvPr id="100" name="Google Shape;100;p4"/>
          <p:cNvSpPr/>
          <p:nvPr/>
        </p:nvSpPr>
        <p:spPr>
          <a:xfrm>
            <a:off x="2371724" y="6365617"/>
            <a:ext cx="2790349" cy="348853"/>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272525"/>
              </a:buClr>
              <a:buSzPts val="2150"/>
              <a:buFont typeface="Arial"/>
              <a:buNone/>
            </a:pPr>
            <a:r>
              <a:rPr lang="en-US" sz="2150" dirty="0">
                <a:solidFill>
                  <a:srgbClr val="272525"/>
                </a:solidFill>
                <a:latin typeface="Arial"/>
                <a:ea typeface="Arial"/>
                <a:cs typeface="Arial"/>
                <a:sym typeface="Arial"/>
              </a:rPr>
              <a:t>Effective</a:t>
            </a:r>
            <a:endParaRPr sz="2150" dirty="0">
              <a:solidFill>
                <a:schemeClr val="dk1"/>
              </a:solidFill>
              <a:latin typeface="Calibri"/>
              <a:ea typeface="Calibri"/>
              <a:cs typeface="Calibri"/>
              <a:sym typeface="Calibri"/>
            </a:endParaRPr>
          </a:p>
        </p:txBody>
      </p:sp>
      <p:sp>
        <p:nvSpPr>
          <p:cNvPr id="101" name="Google Shape;101;p4"/>
          <p:cNvSpPr/>
          <p:nvPr/>
        </p:nvSpPr>
        <p:spPr>
          <a:xfrm>
            <a:off x="2371724" y="6753463"/>
            <a:ext cx="5942171" cy="758904"/>
          </a:xfrm>
          <a:prstGeom prst="rect">
            <a:avLst/>
          </a:prstGeom>
          <a:noFill/>
          <a:ln>
            <a:noFill/>
          </a:ln>
        </p:spPr>
        <p:txBody>
          <a:bodyPr spcFirstLastPara="1" wrap="square" lIns="0" tIns="0" rIns="0" bIns="0" anchor="t" anchorCtr="0">
            <a:noAutofit/>
          </a:bodyPr>
          <a:lstStyle/>
          <a:p>
            <a:pPr marL="0" lvl="0" indent="0" algn="just" rtl="0">
              <a:lnSpc>
                <a:spcPct val="162162"/>
              </a:lnSpc>
              <a:spcBef>
                <a:spcPts val="0"/>
              </a:spcBef>
              <a:spcAft>
                <a:spcPts val="0"/>
              </a:spcAft>
              <a:buClr>
                <a:srgbClr val="272525"/>
              </a:buClr>
              <a:buSzPts val="1850"/>
              <a:buFont typeface="Arial"/>
              <a:buNone/>
            </a:pPr>
            <a:r>
              <a:rPr lang="en-US" sz="1200" dirty="0"/>
              <a:t>Practical deployment-ready solution with balanced precision (0.811) and recall (0.811) across diverse environments. The model demonstrates exceptional class-specific performance with mask detection reaching </a:t>
            </a:r>
            <a:r>
              <a:rPr lang="en-US" sz="1200" b="1" dirty="0"/>
              <a:t>0.924 mAP50 and consistent performance between masked (0.632 mAP50-95) and unmasked (0.534 mAP50-95) faces.</a:t>
            </a:r>
            <a:endParaRPr sz="1200" b="1"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F6F7694-84D6-100C-5646-9C49FA02039A}"/>
              </a:ext>
            </a:extLst>
          </p:cNvPr>
          <p:cNvPicPr>
            <a:picLocks noChangeAspect="1"/>
          </p:cNvPicPr>
          <p:nvPr/>
        </p:nvPicPr>
        <p:blipFill>
          <a:blip r:embed="rId6"/>
          <a:stretch>
            <a:fillRect/>
          </a:stretch>
        </p:blipFill>
        <p:spPr>
          <a:xfrm>
            <a:off x="9144000" y="13097"/>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06"/>
        <p:cNvGrpSpPr/>
        <p:nvPr/>
      </p:nvGrpSpPr>
      <p:grpSpPr>
        <a:xfrm>
          <a:off x="0" y="0"/>
          <a:ext cx="0" cy="0"/>
          <a:chOff x="0" y="0"/>
          <a:chExt cx="0" cy="0"/>
        </a:xfrm>
      </p:grpSpPr>
      <p:sp>
        <p:nvSpPr>
          <p:cNvPr id="108" name="Google Shape;108;p5"/>
          <p:cNvSpPr/>
          <p:nvPr/>
        </p:nvSpPr>
        <p:spPr>
          <a:xfrm>
            <a:off x="6295547" y="1103233"/>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4400"/>
              <a:buFont typeface="Arial"/>
              <a:buNone/>
            </a:pPr>
            <a:r>
              <a:rPr lang="en-US" sz="4400" dirty="0">
                <a:solidFill>
                  <a:srgbClr val="000000"/>
                </a:solidFill>
                <a:latin typeface="Arial"/>
                <a:ea typeface="Arial"/>
                <a:cs typeface="Arial"/>
                <a:sym typeface="Arial"/>
              </a:rPr>
              <a:t>Key Features and Functionality</a:t>
            </a:r>
            <a:endParaRPr sz="4400" dirty="0">
              <a:solidFill>
                <a:schemeClr val="dk1"/>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7DEAED9F-2031-AF9E-1952-5F33FF5FDD32}"/>
              </a:ext>
            </a:extLst>
          </p:cNvPr>
          <p:cNvGrpSpPr/>
          <p:nvPr/>
        </p:nvGrpSpPr>
        <p:grpSpPr>
          <a:xfrm>
            <a:off x="6229588" y="2911257"/>
            <a:ext cx="2486501" cy="4035385"/>
            <a:chOff x="6324123" y="3775115"/>
            <a:chExt cx="2486501" cy="4035385"/>
          </a:xfrm>
        </p:grpSpPr>
        <p:pic>
          <p:nvPicPr>
            <p:cNvPr id="109" name="Google Shape;109;p5" descr="preencoded.png"/>
            <p:cNvPicPr preferRelativeResize="0"/>
            <p:nvPr/>
          </p:nvPicPr>
          <p:blipFill rotWithShape="1">
            <a:blip r:embed="rId3">
              <a:alphaModFix/>
            </a:blip>
            <a:srcRect/>
            <a:stretch/>
          </p:blipFill>
          <p:spPr>
            <a:xfrm>
              <a:off x="6324124" y="3775115"/>
              <a:ext cx="562451" cy="562451"/>
            </a:xfrm>
            <a:prstGeom prst="rect">
              <a:avLst/>
            </a:prstGeom>
            <a:noFill/>
            <a:ln>
              <a:noFill/>
            </a:ln>
          </p:spPr>
        </p:pic>
        <p:sp>
          <p:nvSpPr>
            <p:cNvPr id="110" name="Google Shape;110;p5"/>
            <p:cNvSpPr/>
            <p:nvPr/>
          </p:nvSpPr>
          <p:spPr>
            <a:xfrm>
              <a:off x="6324124" y="4576882"/>
              <a:ext cx="2250162"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Arial"/>
                <a:buNone/>
              </a:pPr>
              <a:r>
                <a:rPr lang="en-IN" sz="1800" b="1" dirty="0"/>
                <a:t>Real-Time Detection</a:t>
              </a:r>
              <a:endParaRPr sz="1800" b="1" dirty="0">
                <a:solidFill>
                  <a:schemeClr val="dk1"/>
                </a:solidFill>
                <a:latin typeface="Calibri"/>
                <a:ea typeface="Calibri"/>
                <a:cs typeface="Calibri"/>
                <a:sym typeface="Calibri"/>
              </a:endParaRPr>
            </a:p>
          </p:txBody>
        </p:sp>
        <p:sp>
          <p:nvSpPr>
            <p:cNvPr id="111" name="Google Shape;111;p5"/>
            <p:cNvSpPr/>
            <p:nvPr/>
          </p:nvSpPr>
          <p:spPr>
            <a:xfrm>
              <a:off x="6324123" y="5072420"/>
              <a:ext cx="2486501" cy="2738080"/>
            </a:xfrm>
            <a:prstGeom prst="rect">
              <a:avLst/>
            </a:prstGeom>
            <a:noFill/>
            <a:ln>
              <a:noFill/>
            </a:ln>
          </p:spPr>
          <p:txBody>
            <a:bodyPr spcFirstLastPara="1" wrap="square" lIns="0" tIns="0" rIns="0" bIns="0" anchor="t" anchorCtr="0">
              <a:noAutofit/>
            </a:bodyPr>
            <a:lstStyle/>
            <a:p>
              <a:pPr marL="0" marR="0" lvl="0" indent="0" algn="just" rtl="0">
                <a:lnSpc>
                  <a:spcPct val="162162"/>
                </a:lnSpc>
                <a:spcBef>
                  <a:spcPts val="0"/>
                </a:spcBef>
                <a:spcAft>
                  <a:spcPts val="0"/>
                </a:spcAft>
                <a:buClr>
                  <a:srgbClr val="272525"/>
                </a:buClr>
                <a:buSzPts val="1850"/>
                <a:buFont typeface="Arial"/>
                <a:buNone/>
              </a:pPr>
              <a:r>
                <a:rPr lang="en-US" dirty="0"/>
                <a:t>Ultra-fast inference (2.3ms per image) enables seamless real-time monitoring in busy public spaces. The lightweight model (5.5MB, 2.58M parameters) can be deployed on edge devices while maintaining high accuracy (mAP50 of 0.87).</a:t>
              </a:r>
              <a:endParaRPr dirty="0">
                <a:solidFill>
                  <a:schemeClr val="dk1"/>
                </a:solidFill>
                <a:latin typeface="Calibri"/>
                <a:ea typeface="Calibri"/>
                <a:cs typeface="Calibri"/>
                <a:sym typeface="Calibri"/>
              </a:endParaRPr>
            </a:p>
          </p:txBody>
        </p:sp>
      </p:grpSp>
      <p:grpSp>
        <p:nvGrpSpPr>
          <p:cNvPr id="3" name="Group 2">
            <a:extLst>
              <a:ext uri="{FF2B5EF4-FFF2-40B4-BE49-F238E27FC236}">
                <a16:creationId xmlns:a16="http://schemas.microsoft.com/office/drawing/2014/main" id="{2B5E9498-CE07-AFDA-D4A9-A6F47F78EB0C}"/>
              </a:ext>
            </a:extLst>
          </p:cNvPr>
          <p:cNvGrpSpPr/>
          <p:nvPr/>
        </p:nvGrpSpPr>
        <p:grpSpPr>
          <a:xfrm>
            <a:off x="8976241" y="2934418"/>
            <a:ext cx="2486500" cy="4035383"/>
            <a:chOff x="8933259" y="3775115"/>
            <a:chExt cx="2486500" cy="4035383"/>
          </a:xfrm>
        </p:grpSpPr>
        <p:pic>
          <p:nvPicPr>
            <p:cNvPr id="112" name="Google Shape;112;p5" descr="preencoded.png"/>
            <p:cNvPicPr preferRelativeResize="0"/>
            <p:nvPr/>
          </p:nvPicPr>
          <p:blipFill rotWithShape="1">
            <a:blip r:embed="rId4">
              <a:alphaModFix/>
            </a:blip>
            <a:srcRect/>
            <a:stretch/>
          </p:blipFill>
          <p:spPr>
            <a:xfrm>
              <a:off x="8933259" y="3775115"/>
              <a:ext cx="562451" cy="562451"/>
            </a:xfrm>
            <a:prstGeom prst="rect">
              <a:avLst/>
            </a:prstGeom>
            <a:noFill/>
            <a:ln>
              <a:noFill/>
            </a:ln>
          </p:spPr>
        </p:pic>
        <p:sp>
          <p:nvSpPr>
            <p:cNvPr id="113" name="Google Shape;113;p5"/>
            <p:cNvSpPr/>
            <p:nvPr/>
          </p:nvSpPr>
          <p:spPr>
            <a:xfrm>
              <a:off x="8933259" y="4447343"/>
              <a:ext cx="2391966"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Arial"/>
                <a:buNone/>
              </a:pPr>
              <a:r>
                <a:rPr lang="en-US" sz="1800" b="1" dirty="0">
                  <a:solidFill>
                    <a:schemeClr val="dk1"/>
                  </a:solidFill>
                  <a:latin typeface="Calibri"/>
                  <a:ea typeface="Calibri"/>
                  <a:cs typeface="Calibri"/>
                  <a:sym typeface="Calibri"/>
                </a:rPr>
                <a:t>Multi-Environment Performance</a:t>
              </a:r>
              <a:endParaRPr sz="1800" b="1" dirty="0">
                <a:solidFill>
                  <a:schemeClr val="dk1"/>
                </a:solidFill>
                <a:latin typeface="Calibri"/>
                <a:ea typeface="Calibri"/>
                <a:cs typeface="Calibri"/>
                <a:sym typeface="Calibri"/>
              </a:endParaRPr>
            </a:p>
          </p:txBody>
        </p:sp>
        <p:sp>
          <p:nvSpPr>
            <p:cNvPr id="114" name="Google Shape;114;p5"/>
            <p:cNvSpPr/>
            <p:nvPr/>
          </p:nvSpPr>
          <p:spPr>
            <a:xfrm>
              <a:off x="8933259" y="5072419"/>
              <a:ext cx="2486500" cy="2738079"/>
            </a:xfrm>
            <a:prstGeom prst="rect">
              <a:avLst/>
            </a:prstGeom>
            <a:noFill/>
            <a:ln>
              <a:noFill/>
            </a:ln>
          </p:spPr>
          <p:txBody>
            <a:bodyPr spcFirstLastPara="1" wrap="square" lIns="0" tIns="0" rIns="0" bIns="0" anchor="t" anchorCtr="0">
              <a:noAutofit/>
            </a:bodyPr>
            <a:lstStyle/>
            <a:p>
              <a:pPr marL="0" lvl="0" indent="0" algn="just" rtl="0">
                <a:lnSpc>
                  <a:spcPct val="162162"/>
                </a:lnSpc>
                <a:spcBef>
                  <a:spcPts val="0"/>
                </a:spcBef>
                <a:spcAft>
                  <a:spcPts val="0"/>
                </a:spcAft>
                <a:buClr>
                  <a:srgbClr val="272525"/>
                </a:buClr>
                <a:buSzPts val="1850"/>
                <a:buFont typeface="Arial"/>
                <a:buNone/>
              </a:pPr>
              <a:r>
                <a:rPr lang="en-US" dirty="0"/>
                <a:t>Robust detection across diverse settings including indoor/outdoor locations and varying lighting conditions. The model performs consistently for both mask detection (0.924 mAP50) and non-mask detection (0.817 mAP50).</a:t>
              </a:r>
              <a:endParaRPr dirty="0">
                <a:solidFill>
                  <a:schemeClr val="dk1"/>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612F49B6-9DEF-0C63-7A03-ACBC135A1566}"/>
              </a:ext>
            </a:extLst>
          </p:cNvPr>
          <p:cNvGrpSpPr/>
          <p:nvPr/>
        </p:nvGrpSpPr>
        <p:grpSpPr>
          <a:xfrm>
            <a:off x="11722894" y="2551751"/>
            <a:ext cx="2250281" cy="2063472"/>
            <a:chOff x="11542395" y="3775115"/>
            <a:chExt cx="2250281" cy="2063472"/>
          </a:xfrm>
        </p:grpSpPr>
        <p:pic>
          <p:nvPicPr>
            <p:cNvPr id="115" name="Google Shape;115;p5" descr="preencoded.png"/>
            <p:cNvPicPr preferRelativeResize="0"/>
            <p:nvPr/>
          </p:nvPicPr>
          <p:blipFill rotWithShape="1">
            <a:blip r:embed="rId5">
              <a:alphaModFix/>
            </a:blip>
            <a:srcRect/>
            <a:stretch/>
          </p:blipFill>
          <p:spPr>
            <a:xfrm>
              <a:off x="11542395" y="3775115"/>
              <a:ext cx="562570" cy="562570"/>
            </a:xfrm>
            <a:prstGeom prst="rect">
              <a:avLst/>
            </a:prstGeom>
            <a:noFill/>
            <a:ln>
              <a:noFill/>
            </a:ln>
          </p:spPr>
        </p:pic>
        <p:sp>
          <p:nvSpPr>
            <p:cNvPr id="116" name="Google Shape;116;p5"/>
            <p:cNvSpPr/>
            <p:nvPr/>
          </p:nvSpPr>
          <p:spPr>
            <a:xfrm>
              <a:off x="11542395" y="4439007"/>
              <a:ext cx="2250281"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Arial"/>
                <a:buNone/>
              </a:pPr>
              <a:r>
                <a:rPr lang="en-IN" sz="1800" b="1" dirty="0"/>
                <a:t>Integration-Ready Solution</a:t>
              </a:r>
              <a:endParaRPr sz="1800" b="1" dirty="0">
                <a:solidFill>
                  <a:schemeClr val="dk1"/>
                </a:solidFill>
                <a:latin typeface="Calibri"/>
                <a:ea typeface="Calibri"/>
                <a:cs typeface="Calibri"/>
                <a:sym typeface="Calibri"/>
              </a:endParaRPr>
            </a:p>
          </p:txBody>
        </p:sp>
        <p:sp>
          <p:nvSpPr>
            <p:cNvPr id="117" name="Google Shape;117;p5"/>
            <p:cNvSpPr/>
            <p:nvPr/>
          </p:nvSpPr>
          <p:spPr>
            <a:xfrm>
              <a:off x="11542395" y="5072539"/>
              <a:ext cx="2250281" cy="766048"/>
            </a:xfrm>
            <a:prstGeom prst="rect">
              <a:avLst/>
            </a:prstGeom>
            <a:noFill/>
            <a:ln>
              <a:noFill/>
            </a:ln>
          </p:spPr>
          <p:txBody>
            <a:bodyPr spcFirstLastPara="1" wrap="square" lIns="0" tIns="0" rIns="0" bIns="0" anchor="t" anchorCtr="0">
              <a:noAutofit/>
            </a:bodyPr>
            <a:lstStyle/>
            <a:p>
              <a:pPr marL="0" lvl="0" indent="0" algn="l" rtl="0">
                <a:lnSpc>
                  <a:spcPct val="162162"/>
                </a:lnSpc>
                <a:spcBef>
                  <a:spcPts val="0"/>
                </a:spcBef>
                <a:spcAft>
                  <a:spcPts val="0"/>
                </a:spcAft>
                <a:buClr>
                  <a:srgbClr val="272525"/>
                </a:buClr>
                <a:buSzPts val="1850"/>
                <a:buFont typeface="Arial"/>
                <a:buNone/>
              </a:pPr>
              <a:r>
                <a:rPr lang="en-US" dirty="0"/>
                <a:t>Compatible with existing surveillance systems through multiple export </a:t>
              </a:r>
              <a:r>
                <a:rPr lang="en-US" b="1" dirty="0"/>
                <a:t>formats (YOLO, TensorFlow, COCO</a:t>
              </a:r>
              <a:r>
                <a:rPr lang="en-US" dirty="0"/>
                <a:t>). Our solution can be easily deployed in schools, hospitals, transit hubs, and retail environments with minimal setup requirements.</a:t>
              </a:r>
              <a:endParaRPr dirty="0">
                <a:solidFill>
                  <a:schemeClr val="dk1"/>
                </a:solidFill>
                <a:latin typeface="Calibri"/>
                <a:ea typeface="Calibri"/>
                <a:cs typeface="Calibri"/>
                <a:sym typeface="Calibri"/>
              </a:endParaRPr>
            </a:p>
          </p:txBody>
        </p:sp>
      </p:grpSp>
      <p:pic>
        <p:nvPicPr>
          <p:cNvPr id="2050" name="Picture 2" descr="A triptych image showing the three key capabilities of the system in action. Panel 1: Real-time detection visualization showing the system processing multiple video streams simultaneously with timestamp indicators showing millisecond response times. Panel 2: Multi-environment performance demonstration with the system accurately detecting masks across different lighting conditions, indoor/outdoor settings, and diverse face types. Panel 3: Integration visualization showing the system connected to existing security infrastructure with simplified implementation diagrams for different export formats (YOLO, TensorFlow, COCO) and deployment environments (schools, hospitals, transit hubs).">
            <a:extLst>
              <a:ext uri="{FF2B5EF4-FFF2-40B4-BE49-F238E27FC236}">
                <a16:creationId xmlns:a16="http://schemas.microsoft.com/office/drawing/2014/main" id="{A1E5F4A7-DF36-F817-A0CE-3318FB6202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95"/>
            <a:ext cx="54864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sp>
        <p:nvSpPr>
          <p:cNvPr id="124" name="Google Shape;124;p6"/>
          <p:cNvSpPr/>
          <p:nvPr/>
        </p:nvSpPr>
        <p:spPr>
          <a:xfrm>
            <a:off x="837724" y="1563172"/>
            <a:ext cx="5632490"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4400"/>
              <a:buFont typeface="Arial"/>
              <a:buNone/>
            </a:pPr>
            <a:r>
              <a:rPr lang="en-US" sz="4400">
                <a:solidFill>
                  <a:srgbClr val="000000"/>
                </a:solidFill>
                <a:latin typeface="Arial"/>
                <a:ea typeface="Arial"/>
                <a:cs typeface="Arial"/>
                <a:sym typeface="Arial"/>
              </a:rPr>
              <a:t>Technical Architecture</a:t>
            </a:r>
            <a:endParaRPr sz="4400">
              <a:solidFill>
                <a:schemeClr val="dk1"/>
              </a:solidFill>
              <a:latin typeface="Calibri"/>
              <a:ea typeface="Calibri"/>
              <a:cs typeface="Calibri"/>
              <a:sym typeface="Calibri"/>
            </a:endParaRPr>
          </a:p>
        </p:txBody>
      </p:sp>
      <p:sp>
        <p:nvSpPr>
          <p:cNvPr id="125" name="Google Shape;125;p6"/>
          <p:cNvSpPr/>
          <p:nvPr/>
        </p:nvSpPr>
        <p:spPr>
          <a:xfrm>
            <a:off x="1106924" y="2626162"/>
            <a:ext cx="30480" cy="4040267"/>
          </a:xfrm>
          <a:prstGeom prst="roundRect">
            <a:avLst>
              <a:gd name="adj" fmla="val 329856"/>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345704" y="3149322"/>
            <a:ext cx="718066" cy="30480"/>
          </a:xfrm>
          <a:prstGeom prst="roundRect">
            <a:avLst>
              <a:gd name="adj" fmla="val 329856"/>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837664" y="2895362"/>
            <a:ext cx="538520" cy="538520"/>
          </a:xfrm>
          <a:prstGeom prst="roundRect">
            <a:avLst>
              <a:gd name="adj" fmla="val 18670"/>
            </a:avLst>
          </a:prstGeom>
          <a:solidFill>
            <a:srgbClr val="F0D4F7"/>
          </a:solidFill>
          <a:ln w="9525" cap="flat" cmpd="sng">
            <a:solidFill>
              <a:srgbClr val="D6BA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937915" y="2953345"/>
            <a:ext cx="337899" cy="42243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650"/>
              <a:buFont typeface="Arial"/>
              <a:buNone/>
            </a:pPr>
            <a:r>
              <a:rPr lang="en-US" sz="2650">
                <a:solidFill>
                  <a:srgbClr val="272525"/>
                </a:solidFill>
                <a:latin typeface="Arial"/>
                <a:ea typeface="Arial"/>
                <a:cs typeface="Arial"/>
                <a:sym typeface="Arial"/>
              </a:rPr>
              <a:t>1</a:t>
            </a:r>
            <a:endParaRPr sz="2650">
              <a:solidFill>
                <a:schemeClr val="dk1"/>
              </a:solidFill>
              <a:latin typeface="Calibri"/>
              <a:ea typeface="Calibri"/>
              <a:cs typeface="Calibri"/>
              <a:sym typeface="Calibri"/>
            </a:endParaRPr>
          </a:p>
        </p:txBody>
      </p:sp>
      <p:sp>
        <p:nvSpPr>
          <p:cNvPr id="129" name="Google Shape;129;p6"/>
          <p:cNvSpPr/>
          <p:nvPr/>
        </p:nvSpPr>
        <p:spPr>
          <a:xfrm>
            <a:off x="2272084" y="2865476"/>
            <a:ext cx="5260286" cy="1099781"/>
          </a:xfrm>
          <a:prstGeom prst="rect">
            <a:avLst/>
          </a:prstGeom>
          <a:noFill/>
          <a:ln>
            <a:noFill/>
          </a:ln>
        </p:spPr>
        <p:txBody>
          <a:bodyPr spcFirstLastPara="1" wrap="square" lIns="0" tIns="0" rIns="0" bIns="0" anchor="t" anchorCtr="0">
            <a:noAutofit/>
          </a:bodyPr>
          <a:lstStyle/>
          <a:p>
            <a:pPr algn="just">
              <a:buNone/>
            </a:pPr>
            <a:r>
              <a:rPr lang="en-US" b="1" dirty="0"/>
              <a:t>1. Data Collection &amp; Preprocessing</a:t>
            </a:r>
          </a:p>
          <a:p>
            <a:pPr algn="just">
              <a:lnSpc>
                <a:spcPct val="150000"/>
              </a:lnSpc>
            </a:pPr>
            <a:r>
              <a:rPr lang="en-US" sz="1200" dirty="0"/>
              <a:t>High-quality face images with and without masks collected and preprocessed through resizing </a:t>
            </a:r>
            <a:r>
              <a:rPr lang="en-US" sz="1200" b="1" dirty="0"/>
              <a:t>(640x640), </a:t>
            </a:r>
            <a:r>
              <a:rPr lang="en-US" sz="1200" dirty="0"/>
              <a:t>normalization, and augmentation to maximize learning from limited </a:t>
            </a:r>
            <a:r>
              <a:rPr lang="en-US" sz="1200" b="1" dirty="0"/>
              <a:t>dataset (149 images).</a:t>
            </a:r>
          </a:p>
          <a:p>
            <a:pPr marL="0" marR="0" lvl="0" indent="0" algn="just" rtl="0">
              <a:lnSpc>
                <a:spcPct val="125000"/>
              </a:lnSpc>
              <a:spcBef>
                <a:spcPts val="0"/>
              </a:spcBef>
              <a:spcAft>
                <a:spcPts val="0"/>
              </a:spcAft>
              <a:buClr>
                <a:srgbClr val="272525"/>
              </a:buClr>
              <a:buSzPts val="2200"/>
              <a:buFont typeface="Arial"/>
              <a:buNone/>
            </a:pPr>
            <a:endParaRPr sz="2200" dirty="0">
              <a:solidFill>
                <a:srgbClr val="272525"/>
              </a:solidFill>
            </a:endParaRPr>
          </a:p>
        </p:txBody>
      </p:sp>
      <p:sp>
        <p:nvSpPr>
          <p:cNvPr id="130" name="Google Shape;130;p6"/>
          <p:cNvSpPr/>
          <p:nvPr/>
        </p:nvSpPr>
        <p:spPr>
          <a:xfrm>
            <a:off x="1345704" y="4219218"/>
            <a:ext cx="718066" cy="30480"/>
          </a:xfrm>
          <a:prstGeom prst="roundRect">
            <a:avLst>
              <a:gd name="adj" fmla="val 329856"/>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837664" y="3965258"/>
            <a:ext cx="538520" cy="538520"/>
          </a:xfrm>
          <a:prstGeom prst="roundRect">
            <a:avLst>
              <a:gd name="adj" fmla="val 18670"/>
            </a:avLst>
          </a:prstGeom>
          <a:solidFill>
            <a:srgbClr val="F0D4F7"/>
          </a:solidFill>
          <a:ln w="9525" cap="flat" cmpd="sng">
            <a:solidFill>
              <a:srgbClr val="D6BA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937915" y="4023241"/>
            <a:ext cx="337899" cy="42243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650"/>
              <a:buFont typeface="Arial"/>
              <a:buNone/>
            </a:pPr>
            <a:r>
              <a:rPr lang="en-US" sz="2650">
                <a:solidFill>
                  <a:srgbClr val="272525"/>
                </a:solidFill>
                <a:latin typeface="Arial"/>
                <a:ea typeface="Arial"/>
                <a:cs typeface="Arial"/>
                <a:sym typeface="Arial"/>
              </a:rPr>
              <a:t>2</a:t>
            </a:r>
            <a:endParaRPr sz="2650">
              <a:solidFill>
                <a:schemeClr val="dk1"/>
              </a:solidFill>
              <a:latin typeface="Calibri"/>
              <a:ea typeface="Calibri"/>
              <a:cs typeface="Calibri"/>
              <a:sym typeface="Calibri"/>
            </a:endParaRPr>
          </a:p>
        </p:txBody>
      </p:sp>
      <p:sp>
        <p:nvSpPr>
          <p:cNvPr id="133" name="Google Shape;133;p6"/>
          <p:cNvSpPr/>
          <p:nvPr/>
        </p:nvSpPr>
        <p:spPr>
          <a:xfrm>
            <a:off x="2272084" y="3965257"/>
            <a:ext cx="5884590" cy="969049"/>
          </a:xfrm>
          <a:prstGeom prst="rect">
            <a:avLst/>
          </a:prstGeom>
          <a:noFill/>
          <a:ln>
            <a:noFill/>
          </a:ln>
        </p:spPr>
        <p:txBody>
          <a:bodyPr spcFirstLastPara="1" wrap="square" lIns="0" tIns="0" rIns="0" bIns="0" anchor="t" anchorCtr="0">
            <a:noAutofit/>
          </a:bodyPr>
          <a:lstStyle/>
          <a:p>
            <a:pPr algn="just">
              <a:lnSpc>
                <a:spcPct val="150000"/>
              </a:lnSpc>
              <a:buNone/>
            </a:pPr>
            <a:r>
              <a:rPr lang="en-US" b="1" dirty="0"/>
              <a:t>2. Model Training &amp; Optimization</a:t>
            </a:r>
          </a:p>
          <a:p>
            <a:pPr algn="just">
              <a:lnSpc>
                <a:spcPct val="150000"/>
              </a:lnSpc>
            </a:pPr>
            <a:r>
              <a:rPr lang="en-US" sz="1200" dirty="0"/>
              <a:t>YOLOv11n architecture trained for </a:t>
            </a:r>
            <a:r>
              <a:rPr lang="en-US" sz="1200" b="1" dirty="0"/>
              <a:t>200 epochs using AdamW optimizer </a:t>
            </a:r>
            <a:r>
              <a:rPr lang="en-US" sz="1200" dirty="0"/>
              <a:t>with learning rate scheduling. Training completed in just 0.193 hours without early stopping to prevent overfitting.</a:t>
            </a:r>
          </a:p>
        </p:txBody>
      </p:sp>
      <p:sp>
        <p:nvSpPr>
          <p:cNvPr id="134" name="Google Shape;134;p6"/>
          <p:cNvSpPr/>
          <p:nvPr/>
        </p:nvSpPr>
        <p:spPr>
          <a:xfrm>
            <a:off x="1345704" y="5289113"/>
            <a:ext cx="718066" cy="30480"/>
          </a:xfrm>
          <a:prstGeom prst="roundRect">
            <a:avLst>
              <a:gd name="adj" fmla="val 329856"/>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837664" y="5035153"/>
            <a:ext cx="538520" cy="538520"/>
          </a:xfrm>
          <a:prstGeom prst="roundRect">
            <a:avLst>
              <a:gd name="adj" fmla="val 18670"/>
            </a:avLst>
          </a:prstGeom>
          <a:solidFill>
            <a:srgbClr val="F0D4F7"/>
          </a:solidFill>
          <a:ln w="9525" cap="flat" cmpd="sng">
            <a:solidFill>
              <a:srgbClr val="D6BA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937915" y="5093137"/>
            <a:ext cx="337899" cy="42243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650"/>
              <a:buFont typeface="Arial"/>
              <a:buNone/>
            </a:pPr>
            <a:r>
              <a:rPr lang="en-US" sz="2650">
                <a:solidFill>
                  <a:srgbClr val="272525"/>
                </a:solidFill>
                <a:latin typeface="Arial"/>
                <a:ea typeface="Arial"/>
                <a:cs typeface="Arial"/>
                <a:sym typeface="Arial"/>
              </a:rPr>
              <a:t>3</a:t>
            </a:r>
            <a:endParaRPr sz="2650">
              <a:solidFill>
                <a:schemeClr val="dk1"/>
              </a:solidFill>
              <a:latin typeface="Calibri"/>
              <a:ea typeface="Calibri"/>
              <a:cs typeface="Calibri"/>
              <a:sym typeface="Calibri"/>
            </a:endParaRPr>
          </a:p>
        </p:txBody>
      </p:sp>
      <p:sp>
        <p:nvSpPr>
          <p:cNvPr id="137" name="Google Shape;137;p6"/>
          <p:cNvSpPr/>
          <p:nvPr/>
        </p:nvSpPr>
        <p:spPr>
          <a:xfrm>
            <a:off x="2224116" y="5093137"/>
            <a:ext cx="6232298" cy="1069896"/>
          </a:xfrm>
          <a:prstGeom prst="rect">
            <a:avLst/>
          </a:prstGeom>
          <a:noFill/>
          <a:ln>
            <a:noFill/>
          </a:ln>
        </p:spPr>
        <p:txBody>
          <a:bodyPr spcFirstLastPara="1" wrap="square" lIns="0" tIns="0" rIns="0" bIns="0" anchor="t" anchorCtr="0">
            <a:noAutofit/>
          </a:bodyPr>
          <a:lstStyle/>
          <a:p>
            <a:pPr algn="just">
              <a:lnSpc>
                <a:spcPct val="150000"/>
              </a:lnSpc>
              <a:buNone/>
            </a:pPr>
            <a:r>
              <a:rPr lang="en-US" b="1" dirty="0"/>
              <a:t>3. Inference Engine</a:t>
            </a:r>
          </a:p>
          <a:p>
            <a:pPr algn="just">
              <a:lnSpc>
                <a:spcPct val="150000"/>
              </a:lnSpc>
            </a:pPr>
            <a:r>
              <a:rPr lang="en-US" sz="1200" dirty="0"/>
              <a:t>Ultrafast detection pipeline (2.3ms per image) processes video frames in real-time with 0.2ms preprocessing and 1.2ms postprocessing, achieving </a:t>
            </a:r>
            <a:r>
              <a:rPr lang="en-US" sz="1200" b="1" dirty="0"/>
              <a:t>0.811 precision and recall balance.</a:t>
            </a:r>
          </a:p>
          <a:p>
            <a:pPr marL="0" marR="0" lvl="0" indent="0" algn="just" rtl="0">
              <a:lnSpc>
                <a:spcPct val="150000"/>
              </a:lnSpc>
              <a:spcBef>
                <a:spcPts val="0"/>
              </a:spcBef>
              <a:spcAft>
                <a:spcPts val="0"/>
              </a:spcAft>
              <a:buClr>
                <a:srgbClr val="272525"/>
              </a:buClr>
              <a:buSzPts val="2200"/>
              <a:buFont typeface="Arial"/>
              <a:buNone/>
            </a:pPr>
            <a:endParaRPr dirty="0">
              <a:solidFill>
                <a:srgbClr val="272525"/>
              </a:solidFill>
            </a:endParaRPr>
          </a:p>
        </p:txBody>
      </p:sp>
      <p:sp>
        <p:nvSpPr>
          <p:cNvPr id="138" name="Google Shape;138;p6"/>
          <p:cNvSpPr/>
          <p:nvPr/>
        </p:nvSpPr>
        <p:spPr>
          <a:xfrm>
            <a:off x="1345704" y="6359009"/>
            <a:ext cx="718066" cy="30480"/>
          </a:xfrm>
          <a:prstGeom prst="roundRect">
            <a:avLst>
              <a:gd name="adj" fmla="val 329856"/>
            </a:avLst>
          </a:prstGeom>
          <a:solidFill>
            <a:srgbClr val="D6BA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837664" y="6105049"/>
            <a:ext cx="538520" cy="538520"/>
          </a:xfrm>
          <a:prstGeom prst="roundRect">
            <a:avLst>
              <a:gd name="adj" fmla="val 18670"/>
            </a:avLst>
          </a:prstGeom>
          <a:solidFill>
            <a:srgbClr val="F0D4F7"/>
          </a:solidFill>
          <a:ln w="9525" cap="flat" cmpd="sng">
            <a:solidFill>
              <a:srgbClr val="D6BA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937915" y="6163032"/>
            <a:ext cx="337899" cy="42243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650"/>
              <a:buFont typeface="Arial"/>
              <a:buNone/>
            </a:pPr>
            <a:r>
              <a:rPr lang="en-US" sz="2650">
                <a:solidFill>
                  <a:srgbClr val="272525"/>
                </a:solidFill>
                <a:latin typeface="Arial"/>
                <a:ea typeface="Arial"/>
                <a:cs typeface="Arial"/>
                <a:sym typeface="Arial"/>
              </a:rPr>
              <a:t>4</a:t>
            </a:r>
            <a:endParaRPr sz="2650">
              <a:solidFill>
                <a:schemeClr val="dk1"/>
              </a:solidFill>
              <a:latin typeface="Calibri"/>
              <a:ea typeface="Calibri"/>
              <a:cs typeface="Calibri"/>
              <a:sym typeface="Calibri"/>
            </a:endParaRPr>
          </a:p>
        </p:txBody>
      </p:sp>
      <p:sp>
        <p:nvSpPr>
          <p:cNvPr id="141" name="Google Shape;141;p6"/>
          <p:cNvSpPr/>
          <p:nvPr/>
        </p:nvSpPr>
        <p:spPr>
          <a:xfrm>
            <a:off x="2173098" y="6251497"/>
            <a:ext cx="6044535" cy="1039416"/>
          </a:xfrm>
          <a:prstGeom prst="rect">
            <a:avLst/>
          </a:prstGeom>
          <a:noFill/>
          <a:ln>
            <a:noFill/>
          </a:ln>
        </p:spPr>
        <p:txBody>
          <a:bodyPr spcFirstLastPara="1" wrap="square" lIns="0" tIns="0" rIns="0" bIns="0" anchor="t" anchorCtr="0">
            <a:noAutofit/>
          </a:bodyPr>
          <a:lstStyle/>
          <a:p>
            <a:pPr algn="just">
              <a:buNone/>
            </a:pPr>
            <a:r>
              <a:rPr lang="en-US" b="1" dirty="0"/>
              <a:t>4. Deployment &amp; Integration</a:t>
            </a:r>
          </a:p>
          <a:p>
            <a:pPr algn="just">
              <a:lnSpc>
                <a:spcPct val="150000"/>
              </a:lnSpc>
            </a:pPr>
            <a:r>
              <a:rPr lang="en-US" sz="1200" dirty="0"/>
              <a:t>Lightweight model </a:t>
            </a:r>
            <a:r>
              <a:rPr lang="en-US" sz="1200" b="1" dirty="0"/>
              <a:t>(5.5MB) can be exported to multiple formats (YOLO, TensorFlow, COCO) </a:t>
            </a:r>
            <a:r>
              <a:rPr lang="en-US" sz="1200" dirty="0"/>
              <a:t>for easy integration with existing surveillance systems and edge devices in various environments.</a:t>
            </a:r>
          </a:p>
          <a:p>
            <a:pPr marL="0" marR="0" lvl="0" indent="0" algn="just" rtl="0">
              <a:lnSpc>
                <a:spcPct val="125000"/>
              </a:lnSpc>
              <a:spcBef>
                <a:spcPts val="0"/>
              </a:spcBef>
              <a:spcAft>
                <a:spcPts val="0"/>
              </a:spcAft>
              <a:buClr>
                <a:srgbClr val="272525"/>
              </a:buClr>
              <a:buSzPts val="2200"/>
              <a:buFont typeface="Arial"/>
              <a:buNone/>
            </a:pPr>
            <a:endParaRPr lang="en-US" dirty="0">
              <a:solidFill>
                <a:srgbClr val="272525"/>
              </a:solidFill>
            </a:endParaRPr>
          </a:p>
        </p:txBody>
      </p:sp>
      <p:pic>
        <p:nvPicPr>
          <p:cNvPr id="3" name="Picture 2">
            <a:extLst>
              <a:ext uri="{FF2B5EF4-FFF2-40B4-BE49-F238E27FC236}">
                <a16:creationId xmlns:a16="http://schemas.microsoft.com/office/drawing/2014/main" id="{57C8C6FF-CAD7-42DC-74E8-1B5172542E8B}"/>
              </a:ext>
            </a:extLst>
          </p:cNvPr>
          <p:cNvPicPr>
            <a:picLocks noChangeAspect="1"/>
          </p:cNvPicPr>
          <p:nvPr/>
        </p:nvPicPr>
        <p:blipFill>
          <a:blip r:embed="rId3"/>
          <a:stretch>
            <a:fillRect/>
          </a:stretch>
        </p:blipFill>
        <p:spPr>
          <a:xfrm>
            <a:off x="10208894" y="257238"/>
            <a:ext cx="3314582" cy="77151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46"/>
        <p:cNvGrpSpPr/>
        <p:nvPr/>
      </p:nvGrpSpPr>
      <p:grpSpPr>
        <a:xfrm>
          <a:off x="0" y="0"/>
          <a:ext cx="0" cy="0"/>
          <a:chOff x="0" y="0"/>
          <a:chExt cx="0" cy="0"/>
        </a:xfrm>
      </p:grpSpPr>
      <p:sp>
        <p:nvSpPr>
          <p:cNvPr id="147" name="Google Shape;147;p7"/>
          <p:cNvSpPr/>
          <p:nvPr/>
        </p:nvSpPr>
        <p:spPr>
          <a:xfrm>
            <a:off x="653173" y="513275"/>
            <a:ext cx="9643800" cy="549000"/>
          </a:xfrm>
          <a:prstGeom prst="rect">
            <a:avLst/>
          </a:prstGeom>
          <a:noFill/>
          <a:ln>
            <a:noFill/>
          </a:ln>
        </p:spPr>
        <p:txBody>
          <a:bodyPr spcFirstLastPara="1" wrap="square" lIns="0" tIns="0" rIns="0" bIns="0" anchor="t" anchorCtr="0">
            <a:noAutofit/>
          </a:bodyPr>
          <a:lstStyle/>
          <a:p>
            <a:pPr marL="0" marR="0" lvl="0" indent="0" algn="l" rtl="0">
              <a:lnSpc>
                <a:spcPct val="124637"/>
              </a:lnSpc>
              <a:spcBef>
                <a:spcPts val="0"/>
              </a:spcBef>
              <a:spcAft>
                <a:spcPts val="0"/>
              </a:spcAft>
              <a:buClr>
                <a:srgbClr val="000000"/>
              </a:buClr>
              <a:buSzPts val="3450"/>
              <a:buFont typeface="Arial"/>
              <a:buNone/>
            </a:pPr>
            <a:r>
              <a:rPr lang="en-US" sz="3450" dirty="0">
                <a:solidFill>
                  <a:srgbClr val="000000"/>
                </a:solidFill>
                <a:latin typeface="Arial"/>
                <a:ea typeface="Arial"/>
                <a:cs typeface="Arial"/>
                <a:sym typeface="Arial"/>
              </a:rPr>
              <a:t>Results and Evaluation </a:t>
            </a:r>
            <a:r>
              <a:rPr lang="en-US" sz="3450" dirty="0"/>
              <a:t>(Example)</a:t>
            </a:r>
            <a:endParaRPr sz="3450" dirty="0">
              <a:solidFill>
                <a:srgbClr val="000000"/>
              </a:solidFill>
              <a:latin typeface="Arial"/>
              <a:ea typeface="Arial"/>
              <a:cs typeface="Arial"/>
              <a:sym typeface="Arial"/>
            </a:endParaRPr>
          </a:p>
          <a:p>
            <a:pPr marL="0" marR="0" lvl="0" indent="0" algn="l" rtl="0">
              <a:lnSpc>
                <a:spcPct val="124637"/>
              </a:lnSpc>
              <a:spcBef>
                <a:spcPts val="0"/>
              </a:spcBef>
              <a:spcAft>
                <a:spcPts val="0"/>
              </a:spcAft>
              <a:buClr>
                <a:srgbClr val="000000"/>
              </a:buClr>
              <a:buSzPts val="3450"/>
              <a:buFont typeface="Arial"/>
              <a:buNone/>
            </a:pPr>
            <a:endParaRPr sz="3450" dirty="0"/>
          </a:p>
        </p:txBody>
      </p:sp>
      <p:sp>
        <p:nvSpPr>
          <p:cNvPr id="149" name="Google Shape;149;p7"/>
          <p:cNvSpPr/>
          <p:nvPr/>
        </p:nvSpPr>
        <p:spPr>
          <a:xfrm>
            <a:off x="4958596" y="6693337"/>
            <a:ext cx="186571" cy="186571"/>
          </a:xfrm>
          <a:prstGeom prst="roundRect">
            <a:avLst>
              <a:gd name="adj" fmla="val 9802"/>
            </a:avLst>
          </a:prstGeom>
          <a:solidFill>
            <a:srgbClr val="350B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5206127" y="6693337"/>
            <a:ext cx="565309" cy="18657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72525"/>
              </a:buClr>
              <a:buSzPts val="1450"/>
              <a:buFont typeface="Arial"/>
              <a:buNone/>
            </a:pPr>
            <a:r>
              <a:rPr lang="en-US" sz="1450">
                <a:solidFill>
                  <a:srgbClr val="272525"/>
                </a:solidFill>
                <a:latin typeface="Arial"/>
                <a:ea typeface="Arial"/>
                <a:cs typeface="Arial"/>
                <a:sym typeface="Arial"/>
              </a:rPr>
              <a:t>Current</a:t>
            </a:r>
            <a:endParaRPr sz="1450">
              <a:solidFill>
                <a:schemeClr val="dk1"/>
              </a:solidFill>
              <a:latin typeface="Calibri"/>
              <a:ea typeface="Calibri"/>
              <a:cs typeface="Calibri"/>
              <a:sym typeface="Calibri"/>
            </a:endParaRPr>
          </a:p>
        </p:txBody>
      </p:sp>
      <p:sp>
        <p:nvSpPr>
          <p:cNvPr id="151" name="Google Shape;151;p7"/>
          <p:cNvSpPr/>
          <p:nvPr/>
        </p:nvSpPr>
        <p:spPr>
          <a:xfrm>
            <a:off x="5923836" y="6693337"/>
            <a:ext cx="186571" cy="186571"/>
          </a:xfrm>
          <a:prstGeom prst="roundRect">
            <a:avLst>
              <a:gd name="adj" fmla="val 9802"/>
            </a:avLst>
          </a:prstGeom>
          <a:solidFill>
            <a:srgbClr val="8E1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6171367" y="6693337"/>
            <a:ext cx="718661" cy="18657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72525"/>
              </a:buClr>
              <a:buSzPts val="1450"/>
              <a:buFont typeface="Arial"/>
              <a:buNone/>
            </a:pPr>
            <a:r>
              <a:rPr lang="en-US" sz="1450">
                <a:solidFill>
                  <a:srgbClr val="272525"/>
                </a:solidFill>
                <a:latin typeface="Arial"/>
                <a:ea typeface="Arial"/>
                <a:cs typeface="Arial"/>
                <a:sym typeface="Arial"/>
              </a:rPr>
              <a:t>Proposed</a:t>
            </a:r>
            <a:endParaRPr sz="1450">
              <a:solidFill>
                <a:schemeClr val="dk1"/>
              </a:solidFill>
              <a:latin typeface="Calibri"/>
              <a:ea typeface="Calibri"/>
              <a:cs typeface="Calibri"/>
              <a:sym typeface="Calibri"/>
            </a:endParaRPr>
          </a:p>
        </p:txBody>
      </p:sp>
      <p:sp>
        <p:nvSpPr>
          <p:cNvPr id="153" name="Google Shape;153;p7"/>
          <p:cNvSpPr/>
          <p:nvPr/>
        </p:nvSpPr>
        <p:spPr>
          <a:xfrm>
            <a:off x="653176" y="7005941"/>
            <a:ext cx="13577173" cy="755864"/>
          </a:xfrm>
          <a:prstGeom prst="rect">
            <a:avLst/>
          </a:prstGeom>
          <a:noFill/>
          <a:ln>
            <a:noFill/>
          </a:ln>
        </p:spPr>
        <p:txBody>
          <a:bodyPr spcFirstLastPara="1" wrap="square" lIns="0" tIns="0" rIns="0" bIns="0" anchor="t" anchorCtr="0">
            <a:noAutofit/>
          </a:bodyPr>
          <a:lstStyle/>
          <a:p>
            <a:pPr marL="0" marR="0" lvl="0" indent="0" algn="l" rtl="0">
              <a:lnSpc>
                <a:spcPct val="162068"/>
              </a:lnSpc>
              <a:spcBef>
                <a:spcPts val="0"/>
              </a:spcBef>
              <a:spcAft>
                <a:spcPts val="0"/>
              </a:spcAft>
              <a:buClr>
                <a:srgbClr val="272525"/>
              </a:buClr>
              <a:buSzPts val="1450"/>
              <a:buFont typeface="Arial"/>
              <a:buNone/>
            </a:pPr>
            <a:r>
              <a:rPr lang="en-US" b="1" dirty="0"/>
              <a:t>Our YOLOv11n mask detection model achieved significant improvements despite the extremely limited dataset of only 149 images. This is evidenced by key performance indicators including mAP50 of 0.87, precision and recall both at 0.811, and exceptional mask detection accuracy of 0.924 mAP50, all while maintaining ultrafast 2.3ms inference time.</a:t>
            </a:r>
            <a:endParaRPr b="1" dirty="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E388E1D9-0A17-5147-CC73-D467D27FD33E}"/>
              </a:ext>
            </a:extLst>
          </p:cNvPr>
          <p:cNvPicPr>
            <a:picLocks noChangeAspect="1"/>
          </p:cNvPicPr>
          <p:nvPr/>
        </p:nvPicPr>
        <p:blipFill>
          <a:blip r:embed="rId3"/>
          <a:stretch>
            <a:fillRect/>
          </a:stretch>
        </p:blipFill>
        <p:spPr>
          <a:xfrm>
            <a:off x="530710" y="1519529"/>
            <a:ext cx="10972822" cy="54864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sp>
        <p:nvSpPr>
          <p:cNvPr id="160" name="Google Shape;160;p8"/>
          <p:cNvSpPr/>
          <p:nvPr/>
        </p:nvSpPr>
        <p:spPr>
          <a:xfrm>
            <a:off x="6183867" y="364331"/>
            <a:ext cx="7468553"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4400"/>
              <a:buFont typeface="Arial"/>
              <a:buNone/>
            </a:pPr>
            <a:r>
              <a:rPr lang="en-US" sz="4400" dirty="0">
                <a:solidFill>
                  <a:srgbClr val="000000"/>
                </a:solidFill>
                <a:latin typeface="Arial"/>
                <a:ea typeface="Arial"/>
                <a:cs typeface="Arial"/>
                <a:sym typeface="Arial"/>
              </a:rPr>
              <a:t>Future Scope and Improvements</a:t>
            </a:r>
            <a:endParaRPr sz="4400" dirty="0">
              <a:solidFill>
                <a:schemeClr val="dk1"/>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6D747C52-3B45-E581-548F-05FCF2C6711B}"/>
              </a:ext>
            </a:extLst>
          </p:cNvPr>
          <p:cNvGrpSpPr/>
          <p:nvPr/>
        </p:nvGrpSpPr>
        <p:grpSpPr>
          <a:xfrm>
            <a:off x="6164340" y="2276652"/>
            <a:ext cx="3582354" cy="3301903"/>
            <a:chOff x="6164340" y="2276652"/>
            <a:chExt cx="3582354" cy="3301903"/>
          </a:xfrm>
        </p:grpSpPr>
        <p:grpSp>
          <p:nvGrpSpPr>
            <p:cNvPr id="2" name="Group 1">
              <a:extLst>
                <a:ext uri="{FF2B5EF4-FFF2-40B4-BE49-F238E27FC236}">
                  <a16:creationId xmlns:a16="http://schemas.microsoft.com/office/drawing/2014/main" id="{0778C66B-7FF3-9418-E5FF-16E1F982B53F}"/>
                </a:ext>
              </a:extLst>
            </p:cNvPr>
            <p:cNvGrpSpPr/>
            <p:nvPr/>
          </p:nvGrpSpPr>
          <p:grpSpPr>
            <a:xfrm>
              <a:off x="6164340" y="2276652"/>
              <a:ext cx="538520" cy="538520"/>
              <a:chOff x="6324124" y="3808571"/>
              <a:chExt cx="538520" cy="538520"/>
            </a:xfrm>
          </p:grpSpPr>
          <p:sp>
            <p:nvSpPr>
              <p:cNvPr id="161" name="Google Shape;161;p8"/>
              <p:cNvSpPr/>
              <p:nvPr/>
            </p:nvSpPr>
            <p:spPr>
              <a:xfrm>
                <a:off x="6324124" y="3808571"/>
                <a:ext cx="538520" cy="538520"/>
              </a:xfrm>
              <a:prstGeom prst="roundRect">
                <a:avLst>
                  <a:gd name="adj" fmla="val 18670"/>
                </a:avLst>
              </a:prstGeom>
              <a:solidFill>
                <a:srgbClr val="F0D4F7"/>
              </a:solidFill>
              <a:ln w="9525" cap="flat" cmpd="sng">
                <a:solidFill>
                  <a:srgbClr val="D6BA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6424374" y="3866555"/>
                <a:ext cx="337899" cy="42243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650"/>
                  <a:buFont typeface="Arial"/>
                  <a:buNone/>
                </a:pPr>
                <a:r>
                  <a:rPr lang="en-US" sz="2650" dirty="0">
                    <a:solidFill>
                      <a:srgbClr val="272525"/>
                    </a:solidFill>
                    <a:latin typeface="Arial"/>
                    <a:ea typeface="Arial"/>
                    <a:cs typeface="Arial"/>
                    <a:sym typeface="Arial"/>
                  </a:rPr>
                  <a:t>1</a:t>
                </a:r>
                <a:endParaRPr sz="2650" dirty="0">
                  <a:solidFill>
                    <a:schemeClr val="dk1"/>
                  </a:solidFill>
                  <a:latin typeface="Calibri"/>
                  <a:ea typeface="Calibri"/>
                  <a:cs typeface="Calibri"/>
                  <a:sym typeface="Calibri"/>
                </a:endParaRPr>
              </a:p>
            </p:txBody>
          </p:sp>
        </p:grpSp>
        <p:sp>
          <p:nvSpPr>
            <p:cNvPr id="163" name="Google Shape;163;p8"/>
            <p:cNvSpPr/>
            <p:nvPr/>
          </p:nvSpPr>
          <p:spPr>
            <a:xfrm>
              <a:off x="6930509" y="2298978"/>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Arial"/>
                <a:buNone/>
              </a:pPr>
              <a:r>
                <a:rPr lang="en-US" sz="2200" dirty="0">
                  <a:solidFill>
                    <a:srgbClr val="272525"/>
                  </a:solidFill>
                  <a:latin typeface="Arial"/>
                  <a:ea typeface="Arial"/>
                  <a:cs typeface="Arial"/>
                  <a:sym typeface="Arial"/>
                </a:rPr>
                <a:t>Scalability</a:t>
              </a:r>
              <a:endParaRPr sz="2200" dirty="0">
                <a:solidFill>
                  <a:schemeClr val="dk1"/>
                </a:solidFill>
                <a:latin typeface="Calibri"/>
                <a:ea typeface="Calibri"/>
                <a:cs typeface="Calibri"/>
                <a:sym typeface="Calibri"/>
              </a:endParaRPr>
            </a:p>
          </p:txBody>
        </p:sp>
        <p:sp>
          <p:nvSpPr>
            <p:cNvPr id="164" name="Google Shape;164;p8"/>
            <p:cNvSpPr/>
            <p:nvPr/>
          </p:nvSpPr>
          <p:spPr>
            <a:xfrm>
              <a:off x="6212326" y="2850236"/>
              <a:ext cx="3368397" cy="2728319"/>
            </a:xfrm>
            <a:prstGeom prst="rect">
              <a:avLst/>
            </a:prstGeom>
            <a:noFill/>
            <a:ln>
              <a:noFill/>
            </a:ln>
          </p:spPr>
          <p:txBody>
            <a:bodyPr spcFirstLastPara="1" wrap="square" lIns="0" tIns="0" rIns="0" bIns="0" anchor="t" anchorCtr="0">
              <a:noAutofit/>
            </a:bodyPr>
            <a:lstStyle/>
            <a:p>
              <a:pPr marL="0" lvl="0" indent="0" algn="just" rtl="0">
                <a:lnSpc>
                  <a:spcPct val="162162"/>
                </a:lnSpc>
                <a:spcBef>
                  <a:spcPts val="0"/>
                </a:spcBef>
                <a:spcAft>
                  <a:spcPts val="0"/>
                </a:spcAft>
                <a:buClr>
                  <a:srgbClr val="272525"/>
                </a:buClr>
                <a:buSzPts val="1850"/>
                <a:buFont typeface="Arial"/>
                <a:buNone/>
              </a:pPr>
              <a:r>
                <a:rPr lang="en-US" sz="1200" dirty="0"/>
                <a:t>Expand our mask detection system to handle multiple surveillance feeds simultaneously while maintaining the current </a:t>
              </a:r>
              <a:r>
                <a:rPr lang="en-US" sz="1200" b="1" dirty="0"/>
                <a:t>2.3ms inference speed</a:t>
              </a:r>
              <a:r>
                <a:rPr lang="en-US" sz="1200" dirty="0"/>
                <a:t>. Future iterations will include distributed processing capabilities to enable deployment across entire facilities like airports and hospitals, scaling from individual cameras to comprehensive security networks.</a:t>
              </a:r>
              <a:endParaRPr sz="1200" dirty="0">
                <a:solidFill>
                  <a:schemeClr val="dk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356FD7F8-ECEC-68ED-62AA-0CE24E0CB5B4}"/>
              </a:ext>
            </a:extLst>
          </p:cNvPr>
          <p:cNvGrpSpPr/>
          <p:nvPr/>
        </p:nvGrpSpPr>
        <p:grpSpPr>
          <a:xfrm>
            <a:off x="10306649" y="2297488"/>
            <a:ext cx="3574970" cy="2725044"/>
            <a:chOff x="10311408" y="2208906"/>
            <a:chExt cx="3574970" cy="2725044"/>
          </a:xfrm>
        </p:grpSpPr>
        <p:grpSp>
          <p:nvGrpSpPr>
            <p:cNvPr id="4" name="Group 3">
              <a:extLst>
                <a:ext uri="{FF2B5EF4-FFF2-40B4-BE49-F238E27FC236}">
                  <a16:creationId xmlns:a16="http://schemas.microsoft.com/office/drawing/2014/main" id="{425E0F53-FBE5-EE57-EE65-D740E2BA9659}"/>
                </a:ext>
              </a:extLst>
            </p:cNvPr>
            <p:cNvGrpSpPr/>
            <p:nvPr/>
          </p:nvGrpSpPr>
          <p:grpSpPr>
            <a:xfrm>
              <a:off x="10311408" y="2208906"/>
              <a:ext cx="538520" cy="538520"/>
              <a:chOff x="10178058" y="3808571"/>
              <a:chExt cx="538520" cy="538520"/>
            </a:xfrm>
          </p:grpSpPr>
          <p:sp>
            <p:nvSpPr>
              <p:cNvPr id="165" name="Google Shape;165;p8"/>
              <p:cNvSpPr/>
              <p:nvPr/>
            </p:nvSpPr>
            <p:spPr>
              <a:xfrm>
                <a:off x="10178058" y="3808571"/>
                <a:ext cx="538520" cy="538520"/>
              </a:xfrm>
              <a:prstGeom prst="roundRect">
                <a:avLst>
                  <a:gd name="adj" fmla="val 18670"/>
                </a:avLst>
              </a:prstGeom>
              <a:solidFill>
                <a:srgbClr val="F0D4F7"/>
              </a:solidFill>
              <a:ln w="9525" cap="flat" cmpd="sng">
                <a:solidFill>
                  <a:srgbClr val="D6BA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10278308" y="3866555"/>
                <a:ext cx="337899" cy="42243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650"/>
                  <a:buFont typeface="Arial"/>
                  <a:buNone/>
                </a:pPr>
                <a:r>
                  <a:rPr lang="en-US" sz="2650">
                    <a:solidFill>
                      <a:srgbClr val="272525"/>
                    </a:solidFill>
                    <a:latin typeface="Arial"/>
                    <a:ea typeface="Arial"/>
                    <a:cs typeface="Arial"/>
                    <a:sym typeface="Arial"/>
                  </a:rPr>
                  <a:t>2</a:t>
                </a:r>
                <a:endParaRPr sz="2650">
                  <a:solidFill>
                    <a:schemeClr val="dk1"/>
                  </a:solidFill>
                  <a:latin typeface="Calibri"/>
                  <a:ea typeface="Calibri"/>
                  <a:cs typeface="Calibri"/>
                  <a:sym typeface="Calibri"/>
                </a:endParaRPr>
              </a:p>
            </p:txBody>
          </p:sp>
        </p:grpSp>
        <p:sp>
          <p:nvSpPr>
            <p:cNvPr id="167" name="Google Shape;167;p8"/>
            <p:cNvSpPr/>
            <p:nvPr/>
          </p:nvSpPr>
          <p:spPr>
            <a:xfrm>
              <a:off x="11070193" y="2208906"/>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Arial"/>
                <a:buNone/>
              </a:pPr>
              <a:r>
                <a:rPr lang="en-US" sz="2200" dirty="0">
                  <a:solidFill>
                    <a:srgbClr val="272525"/>
                  </a:solidFill>
                  <a:latin typeface="Arial"/>
                  <a:ea typeface="Arial"/>
                  <a:cs typeface="Arial"/>
                  <a:sym typeface="Arial"/>
                </a:rPr>
                <a:t>Enhanced AI</a:t>
              </a:r>
              <a:endParaRPr sz="2200" dirty="0">
                <a:solidFill>
                  <a:schemeClr val="dk1"/>
                </a:solidFill>
                <a:latin typeface="Calibri"/>
                <a:ea typeface="Calibri"/>
                <a:cs typeface="Calibri"/>
                <a:sym typeface="Calibri"/>
              </a:endParaRPr>
            </a:p>
          </p:txBody>
        </p:sp>
        <p:sp>
          <p:nvSpPr>
            <p:cNvPr id="168" name="Google Shape;168;p8"/>
            <p:cNvSpPr/>
            <p:nvPr/>
          </p:nvSpPr>
          <p:spPr>
            <a:xfrm>
              <a:off x="10311408" y="2800943"/>
              <a:ext cx="3481268" cy="2133007"/>
            </a:xfrm>
            <a:prstGeom prst="rect">
              <a:avLst/>
            </a:prstGeom>
            <a:noFill/>
            <a:ln>
              <a:noFill/>
            </a:ln>
          </p:spPr>
          <p:txBody>
            <a:bodyPr spcFirstLastPara="1" wrap="square" lIns="0" tIns="0" rIns="0" bIns="0" anchor="t" anchorCtr="0">
              <a:noAutofit/>
            </a:bodyPr>
            <a:lstStyle/>
            <a:p>
              <a:pPr marL="0" marR="0" lvl="0" indent="0" algn="just" rtl="0">
                <a:lnSpc>
                  <a:spcPct val="162162"/>
                </a:lnSpc>
                <a:spcBef>
                  <a:spcPts val="0"/>
                </a:spcBef>
                <a:spcAft>
                  <a:spcPts val="0"/>
                </a:spcAft>
                <a:buClr>
                  <a:srgbClr val="272525"/>
                </a:buClr>
                <a:buSzPts val="1850"/>
                <a:buFont typeface="Arial"/>
                <a:buNone/>
              </a:pPr>
              <a:r>
                <a:rPr lang="en-US" sz="1200" dirty="0"/>
                <a:t>Improve model robustness by expanding the training dataset beyond the current 149 images, particularly focusing on challenging scenarios like partial face visibility and unusual mask types. We aim to further optimize the </a:t>
              </a:r>
              <a:r>
                <a:rPr lang="en-US" sz="1200" b="1" dirty="0"/>
                <a:t>YOLOv11n architecture to achieve &gt;0.95 mAP50 </a:t>
              </a:r>
              <a:r>
                <a:rPr lang="en-US" sz="1200" dirty="0"/>
                <a:t>while keeping the model size under 6MB for edge deployment.</a:t>
              </a:r>
              <a:endParaRPr sz="1200" dirty="0">
                <a:solidFill>
                  <a:srgbClr val="272525"/>
                </a:solidFill>
              </a:endParaRPr>
            </a:p>
          </p:txBody>
        </p:sp>
      </p:grpSp>
      <p:sp>
        <p:nvSpPr>
          <p:cNvPr id="169" name="Google Shape;169;p8"/>
          <p:cNvSpPr/>
          <p:nvPr/>
        </p:nvSpPr>
        <p:spPr>
          <a:xfrm>
            <a:off x="6324124" y="5578673"/>
            <a:ext cx="538520" cy="538520"/>
          </a:xfrm>
          <a:prstGeom prst="roundRect">
            <a:avLst>
              <a:gd name="adj" fmla="val 18670"/>
            </a:avLst>
          </a:prstGeom>
          <a:solidFill>
            <a:srgbClr val="F0D4F7"/>
          </a:solidFill>
          <a:ln w="9525" cap="flat" cmpd="sng">
            <a:solidFill>
              <a:srgbClr val="D6BA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6424374" y="5636657"/>
            <a:ext cx="337899" cy="42243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272525"/>
              </a:buClr>
              <a:buSzPts val="2650"/>
              <a:buFont typeface="Arial"/>
              <a:buNone/>
            </a:pPr>
            <a:r>
              <a:rPr lang="en-US" sz="2650">
                <a:solidFill>
                  <a:srgbClr val="272525"/>
                </a:solidFill>
                <a:latin typeface="Arial"/>
                <a:ea typeface="Arial"/>
                <a:cs typeface="Arial"/>
                <a:sym typeface="Arial"/>
              </a:rPr>
              <a:t>3</a:t>
            </a:r>
            <a:endParaRPr sz="2650">
              <a:solidFill>
                <a:schemeClr val="dk1"/>
              </a:solidFill>
              <a:latin typeface="Calibri"/>
              <a:ea typeface="Calibri"/>
              <a:cs typeface="Calibri"/>
              <a:sym typeface="Calibri"/>
            </a:endParaRPr>
          </a:p>
        </p:txBody>
      </p:sp>
      <p:sp>
        <p:nvSpPr>
          <p:cNvPr id="171" name="Google Shape;171;p8"/>
          <p:cNvSpPr/>
          <p:nvPr/>
        </p:nvSpPr>
        <p:spPr>
          <a:xfrm>
            <a:off x="7101959" y="5578673"/>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Arial"/>
              <a:buNone/>
            </a:pPr>
            <a:r>
              <a:rPr lang="en-US" sz="2200" dirty="0">
                <a:solidFill>
                  <a:srgbClr val="272525"/>
                </a:solidFill>
                <a:latin typeface="Arial"/>
                <a:ea typeface="Arial"/>
                <a:cs typeface="Arial"/>
                <a:sym typeface="Arial"/>
              </a:rPr>
              <a:t>New Features</a:t>
            </a:r>
            <a:endParaRPr lang="en-US" sz="2200" dirty="0">
              <a:solidFill>
                <a:schemeClr val="dk1"/>
              </a:solidFill>
              <a:latin typeface="Calibri"/>
              <a:ea typeface="Calibri"/>
              <a:cs typeface="Calibri"/>
              <a:sym typeface="Calibri"/>
            </a:endParaRPr>
          </a:p>
        </p:txBody>
      </p:sp>
      <p:sp>
        <p:nvSpPr>
          <p:cNvPr id="172" name="Google Shape;172;p8"/>
          <p:cNvSpPr/>
          <p:nvPr/>
        </p:nvSpPr>
        <p:spPr>
          <a:xfrm>
            <a:off x="7101959" y="6074212"/>
            <a:ext cx="6690717"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272525"/>
              </a:buClr>
              <a:buSzPts val="1850"/>
              <a:buFont typeface="Arial"/>
              <a:buNone/>
            </a:pPr>
            <a:r>
              <a:rPr lang="en-US" dirty="0"/>
              <a:t>Introduce additional functionalities including proper/improper mask wearing detection, integration with access control systems for automated entry management, and anonymous occupancy tracking for capacity monitoring. Future versions will include a </a:t>
            </a:r>
            <a:r>
              <a:rPr lang="en-US" b="1" dirty="0"/>
              <a:t>customizable dashboard for real-time </a:t>
            </a:r>
            <a:r>
              <a:rPr lang="en-US" dirty="0"/>
              <a:t>analytics on mask compliance rates across different zones.</a:t>
            </a:r>
            <a:endParaRPr dirty="0">
              <a:solidFill>
                <a:srgbClr val="272525"/>
              </a:solidFill>
            </a:endParaRPr>
          </a:p>
        </p:txBody>
      </p:sp>
      <p:pic>
        <p:nvPicPr>
          <p:cNvPr id="3074" name="Picture 2" descr="A forward-looking roadmap visualization with three branching paths. Path 1: Scalability - showing a network of interconnected cameras across a large facility with distributed processing indicators and performance metrics maintained at scale. Path 2: Enhanced AI - visual representation of expanded training data with challenging scenarios highlighted and model optimization techniques, with targeted &gt;0.95 mAP50 indicator. Path 3: New Features - interface mockup of a customizable dashboard for real-time analytics on mask compliance, proper/improper mask wearing detection, and integration with access control systems showing automated entry management with visual alerts for compliance status.">
            <a:extLst>
              <a:ext uri="{FF2B5EF4-FFF2-40B4-BE49-F238E27FC236}">
                <a16:creationId xmlns:a16="http://schemas.microsoft.com/office/drawing/2014/main" id="{7246C6A2-36A4-DB66-CF28-99540F92B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1" y="0"/>
            <a:ext cx="54864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9"/>
          <p:cNvSpPr/>
          <p:nvPr/>
        </p:nvSpPr>
        <p:spPr>
          <a:xfrm>
            <a:off x="723424" y="407194"/>
            <a:ext cx="5920621"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4400"/>
              <a:buFont typeface="Arial"/>
              <a:buNone/>
            </a:pPr>
            <a:r>
              <a:rPr lang="en-US" sz="4400" dirty="0">
                <a:solidFill>
                  <a:srgbClr val="000000"/>
                </a:solidFill>
                <a:latin typeface="Arial"/>
                <a:ea typeface="Arial"/>
                <a:cs typeface="Arial"/>
                <a:sym typeface="Arial"/>
              </a:rPr>
              <a:t>Team and Contributions</a:t>
            </a:r>
            <a:endParaRPr sz="4400" dirty="0">
              <a:solidFill>
                <a:schemeClr val="dk1"/>
              </a:solidFill>
              <a:latin typeface="Calibri"/>
              <a:ea typeface="Calibri"/>
              <a:cs typeface="Calibri"/>
              <a:sym typeface="Calibri"/>
            </a:endParaRPr>
          </a:p>
        </p:txBody>
      </p:sp>
      <p:sp>
        <p:nvSpPr>
          <p:cNvPr id="183" name="Google Shape;183;p9"/>
          <p:cNvSpPr/>
          <p:nvPr/>
        </p:nvSpPr>
        <p:spPr>
          <a:xfrm>
            <a:off x="5275659" y="5676900"/>
            <a:ext cx="4078962"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2200"/>
              <a:buFont typeface="Arial"/>
              <a:buNone/>
            </a:pPr>
            <a:r>
              <a:rPr lang="en-US" sz="2200" dirty="0">
                <a:solidFill>
                  <a:srgbClr val="272525"/>
                </a:solidFill>
                <a:ea typeface="Calibri"/>
              </a:rPr>
              <a:t>Siddharth Bathrachalam</a:t>
            </a:r>
            <a:endParaRPr sz="2200" dirty="0">
              <a:solidFill>
                <a:schemeClr val="dk1"/>
              </a:solidFill>
              <a:latin typeface="Calibri"/>
              <a:ea typeface="Calibri"/>
              <a:cs typeface="Calibri"/>
              <a:sym typeface="Calibri"/>
            </a:endParaRPr>
          </a:p>
        </p:txBody>
      </p:sp>
      <p:sp>
        <p:nvSpPr>
          <p:cNvPr id="184" name="Google Shape;184;p9"/>
          <p:cNvSpPr/>
          <p:nvPr/>
        </p:nvSpPr>
        <p:spPr>
          <a:xfrm>
            <a:off x="5275659" y="6172438"/>
            <a:ext cx="4078962"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272525"/>
              </a:buClr>
              <a:buSzPts val="1850"/>
              <a:buFont typeface="Arial"/>
              <a:buNone/>
            </a:pPr>
            <a:r>
              <a:rPr lang="en-US" sz="1850" dirty="0">
                <a:solidFill>
                  <a:srgbClr val="272525"/>
                </a:solidFill>
              </a:rPr>
              <a:t>Leader </a:t>
            </a:r>
            <a:r>
              <a:rPr lang="en-US" sz="1850" dirty="0">
                <a:solidFill>
                  <a:srgbClr val="272525"/>
                </a:solidFill>
                <a:latin typeface="Arial"/>
                <a:ea typeface="Arial"/>
                <a:cs typeface="Arial"/>
                <a:sym typeface="Arial"/>
              </a:rPr>
              <a:t> - </a:t>
            </a:r>
            <a:r>
              <a:rPr lang="en-US" sz="1850" dirty="0">
                <a:solidFill>
                  <a:srgbClr val="272525"/>
                </a:solidFill>
              </a:rPr>
              <a:t> Developed at entirety </a:t>
            </a:r>
            <a:endParaRPr sz="1850" dirty="0">
              <a:solidFill>
                <a:schemeClr val="dk1"/>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A4110972-3CD5-E6ED-4A9B-29F2001BB16A}"/>
              </a:ext>
            </a:extLst>
          </p:cNvPr>
          <p:cNvPicPr>
            <a:picLocks noChangeAspect="1"/>
          </p:cNvPicPr>
          <p:nvPr/>
        </p:nvPicPr>
        <p:blipFill>
          <a:blip r:embed="rId3"/>
          <a:stretch>
            <a:fillRect/>
          </a:stretch>
        </p:blipFill>
        <p:spPr>
          <a:xfrm>
            <a:off x="5486144" y="1785612"/>
            <a:ext cx="2883701" cy="36722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1044</Words>
  <Application>Microsoft Office PowerPoint</Application>
  <PresentationFormat>Custom</PresentationFormat>
  <Paragraphs>82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Siddharth Bathrachalam</cp:lastModifiedBy>
  <cp:revision>3</cp:revision>
  <dcterms:created xsi:type="dcterms:W3CDTF">2025-03-17T14:16:51Z</dcterms:created>
  <dcterms:modified xsi:type="dcterms:W3CDTF">2025-03-21T09:21:29Z</dcterms:modified>
</cp:coreProperties>
</file>